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6"/>
  </p:handoutMasterIdLst>
  <p:sldIdLst>
    <p:sldId id="1148" r:id="rId3"/>
    <p:sldId id="789" r:id="rId5"/>
    <p:sldId id="902" r:id="rId6"/>
    <p:sldId id="7260" r:id="rId7"/>
    <p:sldId id="7309" r:id="rId8"/>
    <p:sldId id="7310" r:id="rId9"/>
    <p:sldId id="7311" r:id="rId10"/>
    <p:sldId id="7308" r:id="rId11"/>
    <p:sldId id="7351" r:id="rId12"/>
    <p:sldId id="7312" r:id="rId13"/>
    <p:sldId id="7313" r:id="rId14"/>
    <p:sldId id="7314" r:id="rId15"/>
    <p:sldId id="7330" r:id="rId16"/>
    <p:sldId id="7352" r:id="rId17"/>
    <p:sldId id="7331" r:id="rId18"/>
    <p:sldId id="7329" r:id="rId19"/>
    <p:sldId id="7353" r:id="rId20"/>
    <p:sldId id="7317" r:id="rId21"/>
    <p:sldId id="7354" r:id="rId22"/>
    <p:sldId id="7332" r:id="rId23"/>
    <p:sldId id="7318" r:id="rId24"/>
    <p:sldId id="7355" r:id="rId25"/>
    <p:sldId id="7319" r:id="rId26"/>
    <p:sldId id="7356" r:id="rId27"/>
    <p:sldId id="7320" r:id="rId28"/>
    <p:sldId id="7357" r:id="rId29"/>
    <p:sldId id="7321" r:id="rId30"/>
    <p:sldId id="7358" r:id="rId31"/>
    <p:sldId id="7359" r:id="rId32"/>
    <p:sldId id="7333" r:id="rId33"/>
    <p:sldId id="7334" r:id="rId34"/>
    <p:sldId id="7335" r:id="rId35"/>
    <p:sldId id="7336" r:id="rId36"/>
    <p:sldId id="7337" r:id="rId37"/>
    <p:sldId id="7323" r:id="rId38"/>
    <p:sldId id="7324" r:id="rId39"/>
    <p:sldId id="7326" r:id="rId40"/>
    <p:sldId id="7338" r:id="rId41"/>
    <p:sldId id="7339" r:id="rId42"/>
    <p:sldId id="7340" r:id="rId43"/>
    <p:sldId id="7341" r:id="rId44"/>
    <p:sldId id="7342" r:id="rId45"/>
    <p:sldId id="7327" r:id="rId46"/>
    <p:sldId id="7343" r:id="rId47"/>
    <p:sldId id="7344" r:id="rId48"/>
    <p:sldId id="7345" r:id="rId49"/>
    <p:sldId id="7346" r:id="rId50"/>
    <p:sldId id="7349" r:id="rId51"/>
    <p:sldId id="7350" r:id="rId52"/>
    <p:sldId id="7360" r:id="rId53"/>
    <p:sldId id="7232" r:id="rId54"/>
    <p:sldId id="7361" r:id="rId55"/>
  </p:sldIdLst>
  <p:sldSz cx="12192000" cy="6858000"/>
  <p:notesSz cx="6760845" cy="9942195"/>
  <p:custDataLst>
    <p:tags r:id="rId61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rgbClr val="FF0000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0000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0000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0000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0000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rgbClr val="FF0000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rgbClr val="FF0000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rgbClr val="FF0000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rgbClr val="FF0000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蔡 智" initials="蔡" lastIdx="1" clrIdx="0"/>
  <p:cmAuthor id="2" name="m y" initials="my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2060"/>
    <a:srgbClr val="000099"/>
    <a:srgbClr val="003366"/>
    <a:srgbClr val="305497"/>
    <a:srgbClr val="4E6491"/>
    <a:srgbClr val="0F2D69"/>
    <a:srgbClr val="FAD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75" autoAdjust="0"/>
    <p:restoredTop sz="85922" autoAdjust="0"/>
  </p:normalViewPr>
  <p:slideViewPr>
    <p:cSldViewPr showGuides="1">
      <p:cViewPr varScale="1">
        <p:scale>
          <a:sx n="126" d="100"/>
          <a:sy n="126" d="100"/>
        </p:scale>
        <p:origin x="216" y="2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845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178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tags" Target="tags/tag8.xml"/><Relationship Id="rId60" Type="http://schemas.openxmlformats.org/officeDocument/2006/relationships/commentAuthors" Target="commentAuthors.xml"/><Relationship Id="rId6" Type="http://schemas.openxmlformats.org/officeDocument/2006/relationships/slide" Target="slides/slide3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handoutMaster" Target="handoutMasters/handoutMaster1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979" tIns="45990" rIns="91979" bIns="45990" rtlCol="0"/>
          <a:lstStyle>
            <a:lvl1pPr algn="l">
              <a:defRPr sz="1200">
                <a:latin typeface="黑体" panose="02010609060101010101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979" tIns="45990" rIns="91979" bIns="45990" rtlCol="0"/>
          <a:lstStyle>
            <a:lvl1pPr algn="r">
              <a:defRPr sz="1200">
                <a:latin typeface="黑体" panose="02010609060101010101" pitchFamily="49" charset="-122"/>
              </a:defRPr>
            </a:lvl1pPr>
          </a:lstStyle>
          <a:p>
            <a:pPr>
              <a:defRPr/>
            </a:pPr>
            <a:fld id="{70DA2407-6ED7-4B4C-95FF-B1540E8EEA6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979" tIns="45990" rIns="91979" bIns="45990" rtlCol="0" anchor="b"/>
          <a:lstStyle>
            <a:lvl1pPr algn="l">
              <a:defRPr sz="1200">
                <a:latin typeface="黑体" panose="02010609060101010101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wrap="square" lIns="91979" tIns="45990" rIns="91979" bIns="4599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9E149002-130C-4743-B301-50FDB9BA62A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0525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979" tIns="45990" rIns="91979" bIns="45990" numCol="1" anchor="t" anchorCtr="0" compatLnSpc="1"/>
          <a:lstStyle>
            <a:lvl1pPr eaLnBrk="1" hangingPunct="1"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30525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979" tIns="45990" rIns="91979" bIns="45990" numCol="1" anchor="t" anchorCtr="0" compatLnSpc="1"/>
          <a:lstStyle>
            <a:lvl1pPr algn="r" eaLnBrk="1" hangingPunct="1"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44538"/>
            <a:ext cx="6630987" cy="3730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275" y="4722813"/>
            <a:ext cx="5408613" cy="44735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979" tIns="45990" rIns="91979" bIns="4599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4038"/>
            <a:ext cx="2930525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979" tIns="45990" rIns="91979" bIns="45990" numCol="1" anchor="b" anchorCtr="0" compatLnSpc="1"/>
          <a:lstStyle>
            <a:lvl1pPr eaLnBrk="1" hangingPunct="1"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979" tIns="45990" rIns="91979" bIns="45990" numCol="1" anchor="b" anchorCtr="0" compatLnSpc="1"/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D5A08DB-BB1F-124B-9A38-EDA766AFC833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8" y="744538"/>
            <a:ext cx="6630987" cy="3730625"/>
          </a:xfrm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8" y="744538"/>
            <a:ext cx="6630987" cy="3730625"/>
          </a:xfrm>
        </p:spPr>
      </p:sp>
      <p:sp>
        <p:nvSpPr>
          <p:cNvPr id="30722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8" y="744538"/>
            <a:ext cx="6630987" cy="3730625"/>
          </a:xfrm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每个阵列具有三组</a:t>
            </a:r>
            <a:r>
              <a:rPr lang="en-US" altLang="zh-CN" dirty="0"/>
              <a:t>I/O</a:t>
            </a:r>
            <a:r>
              <a:rPr lang="zh-CN" altLang="en-US" dirty="0"/>
              <a:t>端口，分别用于左侧、右侧和底部边缘的数据输入输出。输入输出特征数据加载到左</a:t>
            </a:r>
            <a:r>
              <a:rPr lang="en-US" altLang="zh-CN" dirty="0"/>
              <a:t>/</a:t>
            </a:r>
            <a:r>
              <a:rPr lang="zh-CN" altLang="en-US" dirty="0"/>
              <a:t>右边缘的数据输入输出。输入特征数据加载到左</a:t>
            </a:r>
            <a:r>
              <a:rPr lang="en-US" altLang="zh-CN" dirty="0"/>
              <a:t>/</a:t>
            </a:r>
            <a:r>
              <a:rPr lang="zh-CN" altLang="en-US" dirty="0"/>
              <a:t>右边缘的</a:t>
            </a:r>
            <a:r>
              <a:rPr lang="en-US" altLang="zh-CN" dirty="0"/>
              <a:t>PE</a:t>
            </a:r>
            <a:r>
              <a:rPr lang="zh-CN" altLang="en-US" dirty="0"/>
              <a:t>上，并沿水平方向移动到阵列内部的</a:t>
            </a:r>
            <a:r>
              <a:rPr lang="en-US" altLang="zh-CN" dirty="0"/>
              <a:t>PE</a:t>
            </a:r>
            <a:r>
              <a:rPr lang="zh-CN" altLang="en-US" dirty="0"/>
              <a:t>，而每个</a:t>
            </a:r>
            <a:r>
              <a:rPr lang="en-US" altLang="zh-CN" dirty="0"/>
              <a:t>PE</a:t>
            </a:r>
            <a:r>
              <a:rPr lang="zh-CN" altLang="en-US" dirty="0"/>
              <a:t>的输出值沿着相反方向移动到阵列的另一侧边缘。每列的权重总线用于向</a:t>
            </a:r>
            <a:r>
              <a:rPr lang="en-US" altLang="zh-CN" dirty="0"/>
              <a:t>16</a:t>
            </a:r>
            <a:r>
              <a:rPr lang="zh-CN" altLang="en-US" dirty="0"/>
              <a:t>个</a:t>
            </a:r>
            <a:r>
              <a:rPr lang="en-US" altLang="zh-CN" dirty="0"/>
              <a:t>PE</a:t>
            </a:r>
            <a:r>
              <a:rPr lang="zh-CN" altLang="en-US" dirty="0"/>
              <a:t>广播权限；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8" y="744538"/>
            <a:ext cx="6630987" cy="3730625"/>
          </a:xfrm>
        </p:spPr>
      </p:sp>
      <p:sp>
        <p:nvSpPr>
          <p:cNvPr id="77826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“乒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-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乓”方式：</a:t>
            </a:r>
            <a:r>
              <a:rPr lang="zh-CN" altLang="en-US" dirty="0"/>
              <a:t>通过两个（或多个）数据缓冲模块（如双口</a:t>
            </a:r>
            <a:r>
              <a:rPr lang="en-US" altLang="zh-CN" dirty="0"/>
              <a:t> RAM</a:t>
            </a:r>
            <a:r>
              <a:rPr lang="zh-CN" altLang="en-US" dirty="0"/>
              <a:t>、单口</a:t>
            </a:r>
            <a:r>
              <a:rPr lang="en-US" altLang="zh-CN" dirty="0"/>
              <a:t> RAM </a:t>
            </a:r>
            <a:r>
              <a:rPr lang="zh-CN" altLang="en-US" dirty="0"/>
              <a:t>、</a:t>
            </a:r>
            <a:r>
              <a:rPr lang="en-US" altLang="zh-CN" dirty="0"/>
              <a:t>FIFO </a:t>
            </a:r>
            <a:r>
              <a:rPr lang="zh-CN" altLang="en-US" dirty="0"/>
              <a:t>等），配合输入输出数据选择单元，按特定节拍切换，实现数据的无缝缓冲与处理，达到用低速模块处理高速数据流的效果，体现面积与速度互换思想</a:t>
            </a:r>
            <a:r>
              <a:rPr lang="en-US" altLang="zh-CN" dirty="0"/>
              <a:t> 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每个阵列具有三组</a:t>
            </a:r>
            <a:r>
              <a:rPr lang="en-US" altLang="zh-CN" dirty="0"/>
              <a:t>I/O</a:t>
            </a:r>
            <a:r>
              <a:rPr lang="zh-CN" altLang="en-US" dirty="0"/>
              <a:t>端口，分别用于左侧、右侧和底部边缘的数据输入输出。输入输出特征数据加载到左</a:t>
            </a:r>
            <a:r>
              <a:rPr lang="en-US" altLang="zh-CN" dirty="0"/>
              <a:t>/</a:t>
            </a:r>
            <a:r>
              <a:rPr lang="zh-CN" altLang="en-US" dirty="0"/>
              <a:t>右边缘的数据输入输出。输入特征数据加载到左</a:t>
            </a:r>
            <a:r>
              <a:rPr lang="en-US" altLang="zh-CN" dirty="0"/>
              <a:t>/</a:t>
            </a:r>
            <a:r>
              <a:rPr lang="zh-CN" altLang="en-US" dirty="0"/>
              <a:t>右边缘的</a:t>
            </a:r>
            <a:r>
              <a:rPr lang="en-US" altLang="zh-CN" dirty="0"/>
              <a:t>PE</a:t>
            </a:r>
            <a:r>
              <a:rPr lang="zh-CN" altLang="en-US" dirty="0"/>
              <a:t>上，并沿水平方向移动到阵列内部的</a:t>
            </a:r>
            <a:r>
              <a:rPr lang="en-US" altLang="zh-CN" dirty="0"/>
              <a:t>PE</a:t>
            </a:r>
            <a:r>
              <a:rPr lang="zh-CN" altLang="en-US" dirty="0"/>
              <a:t>，而每个</a:t>
            </a:r>
            <a:r>
              <a:rPr lang="en-US" altLang="zh-CN" dirty="0"/>
              <a:t>PE</a:t>
            </a:r>
            <a:r>
              <a:rPr lang="zh-CN" altLang="en-US" dirty="0"/>
              <a:t>的输出值沿着相反方向移动到阵列的另一侧边缘。每列的权重总线用于向</a:t>
            </a:r>
            <a:r>
              <a:rPr lang="en-US" altLang="zh-CN" dirty="0"/>
              <a:t>16</a:t>
            </a:r>
            <a:r>
              <a:rPr lang="zh-CN" altLang="en-US" dirty="0"/>
              <a:t>个</a:t>
            </a:r>
            <a:r>
              <a:rPr lang="en-US" altLang="zh-CN" dirty="0"/>
              <a:t>PE</a:t>
            </a:r>
            <a:r>
              <a:rPr lang="zh-CN" altLang="en-US" dirty="0"/>
              <a:t>广播权限；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每个阵列具有三组</a:t>
            </a:r>
            <a:r>
              <a:rPr lang="en-US" altLang="zh-CN" dirty="0"/>
              <a:t>I/O</a:t>
            </a:r>
            <a:r>
              <a:rPr lang="zh-CN" altLang="en-US" dirty="0"/>
              <a:t>端口，分别用于左侧、右侧和底部边缘的数据输入输出。输入输出特征数据加载到左</a:t>
            </a:r>
            <a:r>
              <a:rPr lang="en-US" altLang="zh-CN" dirty="0"/>
              <a:t>/</a:t>
            </a:r>
            <a:r>
              <a:rPr lang="zh-CN" altLang="en-US" dirty="0"/>
              <a:t>右边缘的数据输入输出。输入特征数据加载到左</a:t>
            </a:r>
            <a:r>
              <a:rPr lang="en-US" altLang="zh-CN" dirty="0"/>
              <a:t>/</a:t>
            </a:r>
            <a:r>
              <a:rPr lang="zh-CN" altLang="en-US" dirty="0"/>
              <a:t>右边缘的</a:t>
            </a:r>
            <a:r>
              <a:rPr lang="en-US" altLang="zh-CN" dirty="0"/>
              <a:t>PE</a:t>
            </a:r>
            <a:r>
              <a:rPr lang="zh-CN" altLang="en-US" dirty="0"/>
              <a:t>上，并沿水平方向移动到阵列内部的</a:t>
            </a:r>
            <a:r>
              <a:rPr lang="en-US" altLang="zh-CN" dirty="0"/>
              <a:t>PE</a:t>
            </a:r>
            <a:r>
              <a:rPr lang="zh-CN" altLang="en-US" dirty="0"/>
              <a:t>，而每个</a:t>
            </a:r>
            <a:r>
              <a:rPr lang="en-US" altLang="zh-CN" dirty="0"/>
              <a:t>PE</a:t>
            </a:r>
            <a:r>
              <a:rPr lang="zh-CN" altLang="en-US" dirty="0"/>
              <a:t>的输出值沿着相反方向移动到阵列的另一侧边缘。每列的权重总线用于向</a:t>
            </a:r>
            <a:r>
              <a:rPr lang="en-US" altLang="zh-CN" dirty="0"/>
              <a:t>16</a:t>
            </a:r>
            <a:r>
              <a:rPr lang="zh-CN" altLang="en-US" dirty="0"/>
              <a:t>个</a:t>
            </a:r>
            <a:r>
              <a:rPr lang="en-US" altLang="zh-CN" dirty="0"/>
              <a:t>PE</a:t>
            </a:r>
            <a:r>
              <a:rPr lang="zh-CN" altLang="en-US" dirty="0"/>
              <a:t>广播权限；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9DA0D4-298B-CE45-B532-35C270D517C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D6E32-F43C-FB41-A29A-9B01FD260BB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44450"/>
            <a:ext cx="27432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44450"/>
            <a:ext cx="8026400" cy="6192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29B085-9973-7446-B517-BFABB550429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3267" y="44451"/>
            <a:ext cx="9230784" cy="6524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4"/>
            <a:ext cx="10972800" cy="2516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3721100"/>
            <a:ext cx="10972800" cy="25161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42972-85F3-0543-B43D-E02AD8D16B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3267" y="44451"/>
            <a:ext cx="9230784" cy="6524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84800" cy="51847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97600" y="1052513"/>
            <a:ext cx="5384800" cy="51847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8FC1D-6280-3047-8C5C-7DA26AE826C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标题，两项小型内容和一项型大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3267" y="44451"/>
            <a:ext cx="9230784" cy="6524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052514"/>
            <a:ext cx="5384800" cy="2516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09600" y="3721100"/>
            <a:ext cx="5384800" cy="25161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half" idx="3"/>
          </p:nvPr>
        </p:nvSpPr>
        <p:spPr>
          <a:xfrm>
            <a:off x="6197600" y="1052513"/>
            <a:ext cx="5384800" cy="51847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7E150-0B00-2C49-A9D7-B5CDE262597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标题，文本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3267" y="44451"/>
            <a:ext cx="9230784" cy="6524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052513"/>
            <a:ext cx="5384800" cy="51847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/>
          </p:nvPr>
        </p:nvSpPr>
        <p:spPr>
          <a:xfrm>
            <a:off x="6197600" y="1052513"/>
            <a:ext cx="5384800" cy="51847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64A787-F7FE-1A4B-8DEF-DF36C2AA2E3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3267" y="44451"/>
            <a:ext cx="9230784" cy="6524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052513"/>
            <a:ext cx="5384800" cy="51847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052514"/>
            <a:ext cx="5384800" cy="2516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721100"/>
            <a:ext cx="5384800" cy="25161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AD637-C2FC-C44A-8A45-9D2DD5ABB68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标题和两项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3267" y="44451"/>
            <a:ext cx="9230784" cy="6524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052514"/>
            <a:ext cx="5384800" cy="2516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052514"/>
            <a:ext cx="5384800" cy="2516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>
          <a:xfrm>
            <a:off x="609600" y="3721100"/>
            <a:ext cx="10972800" cy="25161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1ACCAA-D0DA-8743-986C-579D3422ABE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3267" y="44451"/>
            <a:ext cx="9230784" cy="6524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052513"/>
            <a:ext cx="10972800" cy="51847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B0944B-258F-034B-B8F5-59BBCDD9684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标题，两项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3267" y="44451"/>
            <a:ext cx="9230784" cy="6524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052514"/>
            <a:ext cx="5384800" cy="2516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09600" y="3721100"/>
            <a:ext cx="5384800" cy="25161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>
          <a:xfrm>
            <a:off x="6197600" y="1052513"/>
            <a:ext cx="5384800" cy="51847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6E8A9D-8E0D-E943-8794-D19D63E186D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1E517-BCF5-634A-9CA5-72290370C34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3267" y="44451"/>
            <a:ext cx="9230784" cy="6524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84800" cy="51847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052514"/>
            <a:ext cx="5384800" cy="2516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721100"/>
            <a:ext cx="5384800" cy="25161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FE2A48-9A9F-8E4A-A2AC-2AAD894EF17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60F40-7896-494E-83C0-729986E226B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848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052513"/>
            <a:ext cx="53848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6464E-911B-7A4E-A391-7146B60C404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967CB-3D27-9F48-85B8-7FE19E2CEF7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CED5A0-6060-E041-8315-5E1C87E93E4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D6C36-29FA-024B-B4C2-7BFA6E08AA7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490D3-4D47-7845-88AA-4C5C6D89767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DFAAFA-42D2-B64E-A3A9-25CF17DCC0D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83267" y="44451"/>
            <a:ext cx="9230784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52513"/>
            <a:ext cx="109728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66718" y="6472238"/>
            <a:ext cx="2798233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C0CD110-727B-2D41-8644-F56FA2599D44}" type="slidenum">
              <a:rPr lang="en-US" altLang="zh-CN"/>
            </a:fld>
            <a:endParaRPr lang="en-US" altLang="zh-CN"/>
          </a:p>
        </p:txBody>
      </p:sp>
      <p:sp>
        <p:nvSpPr>
          <p:cNvPr id="1029" name="Line 7"/>
          <p:cNvSpPr>
            <a:spLocks noChangeShapeType="1"/>
          </p:cNvSpPr>
          <p:nvPr userDrawn="1"/>
        </p:nvSpPr>
        <p:spPr bwMode="auto">
          <a:xfrm>
            <a:off x="0" y="793750"/>
            <a:ext cx="12192000" cy="0"/>
          </a:xfrm>
          <a:prstGeom prst="line">
            <a:avLst/>
          </a:prstGeom>
          <a:noFill/>
          <a:ln w="9525" cap="sq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sp>
        <p:nvSpPr>
          <p:cNvPr id="2" name="Line 8"/>
          <p:cNvSpPr>
            <a:spLocks noChangeShapeType="1"/>
          </p:cNvSpPr>
          <p:nvPr userDrawn="1"/>
        </p:nvSpPr>
        <p:spPr bwMode="auto">
          <a:xfrm>
            <a:off x="0" y="836613"/>
            <a:ext cx="12192000" cy="0"/>
          </a:xfrm>
          <a:prstGeom prst="line">
            <a:avLst/>
          </a:prstGeom>
          <a:noFill/>
          <a:ln w="9525" cap="sq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pic>
        <p:nvPicPr>
          <p:cNvPr id="1031" name="Picture 15" descr="图片1_x2cube_bin"/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" y="57151"/>
            <a:ext cx="1441451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slow"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ahoma" panose="020B060403050404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ahoma" panose="020B060403050404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ahoma" panose="020B060403050404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ahoma" panose="020B0604030504040204" pitchFamily="34" charset="0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ahoma" panose="020B0604030504040204" pitchFamily="34" charset="0"/>
          <a:ea typeface="黑体" panose="020106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ahoma" panose="020B0604030504040204" pitchFamily="34" charset="0"/>
          <a:ea typeface="黑体" panose="020106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ahoma" panose="020B0604030504040204" pitchFamily="34" charset="0"/>
          <a:ea typeface="黑体" panose="020106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ahoma" panose="020B060403050404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99000"/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SzPct val="135000"/>
        <a:buFont typeface="Wingdings" panose="05000000000000000000" pitchFamily="2" charset="2"/>
        <a:buChar char="F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Ø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9933"/>
        </a:buClr>
        <a:buSzPct val="55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A9ECF5"/>
        </a:buClr>
        <a:buSzPct val="5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A9ECF5"/>
        </a:buClr>
        <a:buSzPct val="5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A9ECF5"/>
        </a:buClr>
        <a:buSzPct val="5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A9ECF5"/>
        </a:buClr>
        <a:buSzPct val="5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A9ECF5"/>
        </a:buClr>
        <a:buSzPct val="5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.emf"/><Relationship Id="rId7" Type="http://schemas.openxmlformats.org/officeDocument/2006/relationships/tags" Target="../tags/tag5.xml"/><Relationship Id="rId6" Type="http://schemas.openxmlformats.org/officeDocument/2006/relationships/image" Target="../media/image7.emf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6.emf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1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1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emf"/><Relationship Id="rId2" Type="http://schemas.openxmlformats.org/officeDocument/2006/relationships/tags" Target="../tags/tag6.xml"/><Relationship Id="rId1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emf"/><Relationship Id="rId2" Type="http://schemas.openxmlformats.org/officeDocument/2006/relationships/tags" Target="../tags/tag7.xml"/><Relationship Id="rId1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emf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1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18.emf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1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emf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0.emf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emf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3"/>
          <p:cNvSpPr>
            <a:spLocks noGrp="1" noChangeArrowheads="1"/>
          </p:cNvSpPr>
          <p:nvPr>
            <p:ph type="ctrTitle"/>
          </p:nvPr>
        </p:nvSpPr>
        <p:spPr>
          <a:xfrm>
            <a:off x="72008" y="1528841"/>
            <a:ext cx="12144672" cy="147002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kumimoji="1"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智能芯片设计</a:t>
            </a:r>
            <a:br>
              <a:rPr kumimoji="1"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zh-CN" altLang="en-US" sz="4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4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4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智能芯片架构设计</a:t>
            </a:r>
            <a:endParaRPr kumimoji="1" lang="zh-CN" altLang="en-US" sz="4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0" name="Text Box 4"/>
          <p:cNvSpPr txBox="1">
            <a:spLocks noChangeArrowheads="1"/>
          </p:cNvSpPr>
          <p:nvPr/>
        </p:nvSpPr>
        <p:spPr bwMode="auto">
          <a:xfrm>
            <a:off x="1626319" y="5373216"/>
            <a:ext cx="9036050" cy="1082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99"/>
              </a:buClr>
              <a:buSzPct val="99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SzPct val="135000"/>
              <a:buFont typeface="Wingdings" panose="05000000000000000000" pitchFamily="2" charset="2"/>
              <a:buChar char="F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33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A9ECF5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9ECF5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9ECF5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9ECF5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9ECF5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华中科技大学 人工智能与自动化学院</a:t>
            </a:r>
            <a:endParaRPr lang="en-US" altLang="zh-CN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多谱信息智能处理技术全国重点实验室</a:t>
            </a:r>
            <a:endParaRPr lang="en-US" altLang="zh-CN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30062" y="330271"/>
            <a:ext cx="184912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2024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年春季</a:t>
            </a:r>
            <a:endParaRPr lang="zh-CN" altLang="en-US" b="1" dirty="0"/>
          </a:p>
        </p:txBody>
      </p:sp>
    </p:spTree>
  </p:cSld>
  <p:clrMapOvr>
    <a:masterClrMapping/>
  </p:clrMapOvr>
  <p:transition spd="slow" advTm="602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67408" y="3721173"/>
            <a:ext cx="3600400" cy="266015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通用</a:t>
            </a:r>
            <a:r>
              <a:rPr lang="en-US" altLang="zh-CN" sz="2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endParaRPr lang="en-US" altLang="zh-CN" sz="22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支持</a:t>
            </a:r>
            <a:r>
              <a:rPr lang="zh-CN" altLang="en-US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卷积层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zh-CN" altLang="en-US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全连接层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zh-CN" altLang="en-US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循环层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MAC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运算；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由</a:t>
            </a:r>
            <a:r>
              <a:rPr lang="en-US" altLang="zh-CN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5bit</a:t>
            </a:r>
            <a:r>
              <a:rPr lang="zh-CN" altLang="en-US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控制字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s1/s3/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  s6/s7/s11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）配置重构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;</a:t>
            </a:r>
            <a:endParaRPr lang="en-US" altLang="zh-CN" sz="22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5.2.1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算子重构</a:t>
            </a:r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endParaRPr lang="zh-CN" altLang="en-US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1974" t="3530" r="2627" b="11485"/>
          <a:stretch>
            <a:fillRect/>
          </a:stretch>
        </p:blipFill>
        <p:spPr>
          <a:xfrm>
            <a:off x="479376" y="908720"/>
            <a:ext cx="11021775" cy="281245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11824" y="3719431"/>
            <a:ext cx="4392488" cy="266015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超级</a:t>
            </a:r>
            <a:r>
              <a:rPr lang="en-US" altLang="zh-CN" sz="2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endParaRPr lang="en-US" altLang="zh-CN" sz="22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支持卷积层、全连接层和循环层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MAC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运算；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支持</a:t>
            </a:r>
            <a:r>
              <a:rPr lang="zh-CN" altLang="en-US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池化、</a:t>
            </a:r>
            <a:r>
              <a:rPr lang="en-US" altLang="zh-CN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tanh</a:t>
            </a:r>
            <a:r>
              <a:rPr lang="zh-CN" altLang="en-US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Sigmoid</a:t>
            </a:r>
            <a:r>
              <a:rPr lang="zh-CN" altLang="en-US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、标量乘加、</a:t>
            </a:r>
            <a:r>
              <a:rPr lang="en-US" altLang="zh-CN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RNN</a:t>
            </a:r>
            <a:r>
              <a:rPr lang="zh-CN" altLang="en-US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门控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由</a:t>
            </a:r>
            <a:r>
              <a:rPr lang="en-US" altLang="zh-CN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12bit</a:t>
            </a:r>
            <a:r>
              <a:rPr lang="zh-CN" altLang="en-US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控制字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s0~s11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）配置重构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;</a:t>
            </a:r>
            <a:endParaRPr lang="en-US" altLang="zh-CN" sz="22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55013" y="4081213"/>
            <a:ext cx="2996108" cy="266015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除超级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中的池化、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tanh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Sigmoid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外，</a:t>
            </a:r>
            <a:r>
              <a:rPr lang="zh-CN" altLang="en-US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乘法器、加法器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在几乎所有操作类型中都被</a:t>
            </a:r>
            <a:r>
              <a:rPr lang="zh-CN" altLang="en-US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重用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，以提高资源利用率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79376" y="908719"/>
            <a:ext cx="3888432" cy="5760641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4468043" y="908718"/>
            <a:ext cx="4436269" cy="5760641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9004547" y="3933056"/>
            <a:ext cx="2996109" cy="273630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5.2.1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算子重构</a:t>
            </a:r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endParaRPr lang="zh-CN" altLang="en-US" sz="3600" b="1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b="50765"/>
          <a:stretch>
            <a:fillRect/>
          </a:stretch>
        </p:blipFill>
        <p:spPr>
          <a:xfrm>
            <a:off x="1343472" y="1772818"/>
            <a:ext cx="4248472" cy="2965914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1343472" y="4778725"/>
            <a:ext cx="4248472" cy="187220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2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CONV</a:t>
            </a:r>
            <a:r>
              <a:rPr lang="zh-CN" altLang="en-US" sz="2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操作（红色）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2200" b="1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CONV</a:t>
            </a:r>
            <a:r>
              <a:rPr lang="zh-CN" altLang="en-US" sz="2200" b="1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输入前向通路（绿色）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输出后向通路（蓝色）</a:t>
            </a:r>
            <a:endParaRPr lang="en-US" altLang="zh-CN" sz="220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27448" y="980728"/>
            <a:ext cx="3600400" cy="504056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marL="342900" indent="-342900" algn="ctr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不同类型操作数据通路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6312023" y="4782696"/>
            <a:ext cx="4248472" cy="187220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全连接操作（红色）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200" b="1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全连接输入前向通路（绿色）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输出后向通路（蓝色）</a:t>
            </a:r>
            <a:endParaRPr lang="en-US" altLang="zh-CN" sz="220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3144" t="1247" r="2767" b="51772"/>
          <a:stretch>
            <a:fillRect/>
          </a:stretch>
        </p:blipFill>
        <p:spPr>
          <a:xfrm>
            <a:off x="1338610" y="1556792"/>
            <a:ext cx="4464496" cy="3221933"/>
          </a:xfrm>
          <a:prstGeom prst="rect">
            <a:avLst/>
          </a:prstGeom>
        </p:spPr>
      </p:pic>
      <p:pic>
        <p:nvPicPr>
          <p:cNvPr id="3" name="图片 1"/>
          <p:cNvPicPr/>
          <p:nvPr>
            <p:custDataLst>
              <p:tags r:id="rId7"/>
            </p:custDataLst>
          </p:nvPr>
        </p:nvPicPr>
        <p:blipFill rotWithShape="1">
          <a:blip r:embed="rId8"/>
          <a:srcRect l="1509" t="1530" r="4926" b="52539"/>
          <a:stretch>
            <a:fillRect/>
          </a:stretch>
        </p:blipFill>
        <p:spPr>
          <a:xfrm>
            <a:off x="6204259" y="1484784"/>
            <a:ext cx="4464000" cy="3222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5.2.1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算子重构</a:t>
            </a:r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endParaRPr lang="zh-CN" altLang="en-US" sz="3600" b="1" dirty="0"/>
          </a:p>
        </p:txBody>
      </p:sp>
      <p:sp>
        <p:nvSpPr>
          <p:cNvPr id="14" name="矩形 13"/>
          <p:cNvSpPr/>
          <p:nvPr/>
        </p:nvSpPr>
        <p:spPr>
          <a:xfrm>
            <a:off x="1270962" y="4710688"/>
            <a:ext cx="5041059" cy="187220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2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RNN-gate</a:t>
            </a:r>
            <a:r>
              <a:rPr lang="zh-CN" altLang="en-US" sz="2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操作中的</a:t>
            </a:r>
            <a:r>
              <a:rPr lang="en-US" altLang="zh-CN" sz="2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Sigmoid/tanh</a:t>
            </a:r>
            <a:r>
              <a:rPr lang="zh-CN" altLang="en-US" sz="2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（红色）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2200" b="1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RNN-gate</a:t>
            </a:r>
            <a:r>
              <a:rPr lang="zh-CN" altLang="en-US" sz="2200" b="1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操作中的乘法器（绿色）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2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RNN-gate</a:t>
            </a:r>
            <a:r>
              <a:rPr lang="zh-CN" altLang="en-US" sz="2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操作中的加法器</a:t>
            </a:r>
            <a:r>
              <a:rPr lang="zh-CN" altLang="en-US" sz="2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（蓝色）</a:t>
            </a:r>
            <a:endParaRPr lang="en-US" altLang="zh-CN" sz="220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27448" y="980728"/>
            <a:ext cx="3600400" cy="504056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marL="342900" indent="-342900" algn="ctr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不同类型操作数据通路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6040" y="4714665"/>
            <a:ext cx="4248472" cy="187220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池化操作（红色）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9" name="图片 8"/>
          <p:cNvPicPr/>
          <p:nvPr/>
        </p:nvPicPr>
        <p:blipFill rotWithShape="1">
          <a:blip r:embed="rId1"/>
          <a:srcRect l="3018" t="50005" r="4925" b="2747"/>
          <a:stretch>
            <a:fillRect/>
          </a:stretch>
        </p:blipFill>
        <p:spPr>
          <a:xfrm>
            <a:off x="6312021" y="1556792"/>
            <a:ext cx="4464000" cy="3222000"/>
          </a:xfrm>
          <a:prstGeom prst="rect">
            <a:avLst/>
          </a:prstGeom>
        </p:spPr>
      </p:pic>
      <p:pic>
        <p:nvPicPr>
          <p:cNvPr id="3" name="图片 9"/>
          <p:cNvPicPr>
            <a:picLocks noChangeAspect="1"/>
          </p:cNvPicPr>
          <p:nvPr/>
        </p:nvPicPr>
        <p:blipFill rotWithShape="1">
          <a:blip r:embed="rId2"/>
          <a:srcRect l="3144" t="51277" r="2767" b="1005"/>
          <a:stretch>
            <a:fillRect/>
          </a:stretch>
        </p:blipFill>
        <p:spPr>
          <a:xfrm>
            <a:off x="1335370" y="1497512"/>
            <a:ext cx="4464496" cy="327245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5.2.1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片上存储系统</a:t>
            </a:r>
            <a:endParaRPr lang="zh-CN" altLang="en-US" sz="3600" b="1" dirty="0"/>
          </a:p>
        </p:txBody>
      </p:sp>
      <p:sp>
        <p:nvSpPr>
          <p:cNvPr id="15" name="矩形 14"/>
          <p:cNvSpPr/>
          <p:nvPr/>
        </p:nvSpPr>
        <p:spPr>
          <a:xfrm>
            <a:off x="0" y="972254"/>
            <a:ext cx="4598064" cy="5654106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两个</a:t>
            </a:r>
            <a:r>
              <a:rPr lang="en-US" altLang="zh-CN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144KB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Multi-Bank SRAM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用于</a:t>
            </a:r>
            <a:r>
              <a:rPr lang="zh-CN" altLang="en-US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存储中间特征图数据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，支持数据重用；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每个缓存分为用于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CONV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FC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子阵列的两个子缓存，分别用于提供数据和缓存数据；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每个缓存中有</a:t>
            </a:r>
            <a:r>
              <a:rPr lang="en-US" altLang="zh-CN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48</a:t>
            </a:r>
            <a:r>
              <a:rPr lang="zh-CN" altLang="en-US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个</a:t>
            </a:r>
            <a:r>
              <a:rPr lang="en-US" altLang="zh-CN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BANK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并行提供数据，且支持“乒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乓”方式工作；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缓存控制器用于数据读写控制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8064" y="963647"/>
            <a:ext cx="7546607" cy="518641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4464812" y="6190689"/>
            <a:ext cx="7679860" cy="504056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多粒度可重构计算架构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——Thinker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5663952" y="2987725"/>
            <a:ext cx="2736304" cy="2996708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5.2.1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片上存储系统</a:t>
            </a:r>
            <a:endParaRPr lang="zh-CN" altLang="en-US" sz="3600" b="1" dirty="0"/>
          </a:p>
        </p:txBody>
      </p:sp>
      <p:sp>
        <p:nvSpPr>
          <p:cNvPr id="15" name="矩形 14"/>
          <p:cNvSpPr/>
          <p:nvPr/>
        </p:nvSpPr>
        <p:spPr>
          <a:xfrm>
            <a:off x="66056" y="963647"/>
            <a:ext cx="4805808" cy="5654106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一个</a:t>
            </a:r>
            <a:r>
              <a:rPr lang="en-US" altLang="zh-CN" b="1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1KB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的片内共享权重缓存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接受片外存储器权重数据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，根据计算模式需求转发给</a:t>
            </a:r>
            <a:r>
              <a:rPr lang="zh-CN" altLang="en-US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两个</a:t>
            </a:r>
            <a:r>
              <a:rPr lang="en-US" altLang="zh-CN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16KB</a:t>
            </a:r>
            <a:r>
              <a:rPr lang="zh-CN" altLang="en-US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阵列内局部缓存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两个局部缓存用于权重复用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，同时为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个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阵列的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16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列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并行提供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16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个权重。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7888" y="963647"/>
            <a:ext cx="7056783" cy="518641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4464812" y="6190689"/>
            <a:ext cx="7679860" cy="504056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多粒度可重构计算架构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——Thinker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6006765" y="2204864"/>
            <a:ext cx="1892217" cy="792088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865603" y="2288694"/>
            <a:ext cx="3135053" cy="7920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5.2.1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有限状态控制器</a:t>
            </a:r>
            <a:endParaRPr lang="zh-CN" altLang="en-US" sz="3600" b="1" dirty="0"/>
          </a:p>
        </p:txBody>
      </p:sp>
      <p:sp>
        <p:nvSpPr>
          <p:cNvPr id="15" name="矩形 14"/>
          <p:cNvSpPr/>
          <p:nvPr/>
        </p:nvSpPr>
        <p:spPr>
          <a:xfrm>
            <a:off x="156862" y="820842"/>
            <a:ext cx="4661792" cy="1658326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有限状态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控制器分别从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阵列、网络层、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单元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三个层次配置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Thinker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处理器。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1864" y="963647"/>
            <a:ext cx="7272807" cy="518641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4" name="矩形 13"/>
          <p:cNvSpPr/>
          <p:nvPr/>
        </p:nvSpPr>
        <p:spPr bwMode="auto">
          <a:xfrm>
            <a:off x="7761920" y="1146168"/>
            <a:ext cx="1421362" cy="62664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b="38606"/>
          <a:stretch>
            <a:fillRect/>
          </a:stretch>
        </p:blipFill>
        <p:spPr>
          <a:xfrm>
            <a:off x="66056" y="2621973"/>
            <a:ext cx="6480720" cy="419646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105134" y="2691839"/>
            <a:ext cx="734282" cy="38325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83512" y="6171795"/>
            <a:ext cx="4799540" cy="504056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多粒度可重构计算架构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——Thinker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3" name="直接箭头连接符 2"/>
          <p:cNvCxnSpPr/>
          <p:nvPr/>
        </p:nvCxnSpPr>
        <p:spPr bwMode="auto">
          <a:xfrm flipH="1">
            <a:off x="839416" y="1146169"/>
            <a:ext cx="6922504" cy="15456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箭头连接符 15"/>
          <p:cNvCxnSpPr/>
          <p:nvPr/>
        </p:nvCxnSpPr>
        <p:spPr bwMode="auto">
          <a:xfrm flipH="1">
            <a:off x="839416" y="1772815"/>
            <a:ext cx="8343866" cy="4760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5.2.1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有限状态控制器</a:t>
            </a:r>
            <a:endParaRPr lang="zh-CN" altLang="en-US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b="38606"/>
          <a:stretch>
            <a:fillRect/>
          </a:stretch>
        </p:blipFill>
        <p:spPr>
          <a:xfrm>
            <a:off x="6888088" y="888488"/>
            <a:ext cx="5225246" cy="375717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t="61201"/>
          <a:stretch>
            <a:fillRect/>
          </a:stretch>
        </p:blipFill>
        <p:spPr>
          <a:xfrm>
            <a:off x="6888088" y="4588766"/>
            <a:ext cx="5204239" cy="22692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6862" y="1036106"/>
            <a:ext cx="6515202" cy="527321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阵列配置参数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：是一个</a:t>
            </a:r>
            <a:r>
              <a:rPr lang="en-US" altLang="zh-CN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66bit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的字，包含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划分参数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批次大小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Batch Size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神经网络层数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网络层参数基地址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；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网络层参数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：用于控制特定神经网络层的处理，包含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输入数据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权重的内存地址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卷积核尺寸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输出特征图通道数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；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n"/>
            </a:pPr>
            <a:r>
              <a:rPr lang="en-US" altLang="zh-CN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配置字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：直接控制每个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中的开关功能，确定实际逻辑功能。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888088" y="987952"/>
            <a:ext cx="590266" cy="10008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56862" y="1174532"/>
            <a:ext cx="6443194" cy="15343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888088" y="2030991"/>
            <a:ext cx="590266" cy="1000888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56862" y="2982469"/>
            <a:ext cx="6443194" cy="1657865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888088" y="3074030"/>
            <a:ext cx="590266" cy="1291074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4786" y="4904898"/>
            <a:ext cx="6443194" cy="1009795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5.2.1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有限状态控制器</a:t>
            </a:r>
            <a:endParaRPr lang="zh-CN" altLang="en-US" sz="3600" b="1" dirty="0"/>
          </a:p>
        </p:txBody>
      </p:sp>
      <p:sp>
        <p:nvSpPr>
          <p:cNvPr id="6" name="矩形 5"/>
          <p:cNvSpPr/>
          <p:nvPr/>
        </p:nvSpPr>
        <p:spPr>
          <a:xfrm>
            <a:off x="84144" y="791631"/>
            <a:ext cx="4354962" cy="5993294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运行时，有限状态控制器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读取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参数缓存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中的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阵列参数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网络层参数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通过控制器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解码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参数识别每个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的功能，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随后在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配置缓存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中选择相应的配置字，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最后每个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配置字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在</a:t>
            </a:r>
            <a:r>
              <a:rPr lang="en-US" altLang="zh-CN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配置缓存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之间点对点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发送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，实现高效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阵列重构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n"/>
            </a:pP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9744" y="1096620"/>
            <a:ext cx="7546607" cy="518641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6" name="矩形 15"/>
          <p:cNvSpPr/>
          <p:nvPr/>
        </p:nvSpPr>
        <p:spPr bwMode="auto">
          <a:xfrm>
            <a:off x="8904312" y="1196752"/>
            <a:ext cx="3024336" cy="10008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5.2.1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—I/O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和解码器</a:t>
            </a:r>
            <a:endParaRPr lang="zh-CN" altLang="en-US" sz="3600" b="1" dirty="0"/>
          </a:p>
        </p:txBody>
      </p:sp>
      <p:sp>
        <p:nvSpPr>
          <p:cNvPr id="15" name="矩形 14"/>
          <p:cNvSpPr/>
          <p:nvPr/>
        </p:nvSpPr>
        <p:spPr>
          <a:xfrm>
            <a:off x="263525" y="1146175"/>
            <a:ext cx="4536440" cy="490664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权重和配置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通过可配置的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I/O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端口进行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加载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；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权重通过两符号哈夫曼编码进行压缩，并由解码器单元进行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解码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，充分利用数据稀疏性；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输入和输出数据直接在片上缓存和外部存储器之间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传输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；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为了适应缓存容量大小，将输入数据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分块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后传输。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9193" y="1124744"/>
            <a:ext cx="7272807" cy="518641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 bwMode="auto">
          <a:xfrm>
            <a:off x="5879976" y="1196752"/>
            <a:ext cx="1800200" cy="937524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5.2.2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计算数据流</a:t>
            </a:r>
            <a:endParaRPr lang="zh-CN" altLang="en-US" sz="3600" b="1" dirty="0"/>
          </a:p>
        </p:txBody>
      </p:sp>
      <p:sp>
        <p:nvSpPr>
          <p:cNvPr id="15" name="矩形 14"/>
          <p:cNvSpPr/>
          <p:nvPr/>
        </p:nvSpPr>
        <p:spPr>
          <a:xfrm>
            <a:off x="335360" y="1556792"/>
            <a:ext cx="3960440" cy="4227174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在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阵列中，输出点的计算固定在各自的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上；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重用权重；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重用垂直和水平方向的输入特征点；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输出固定数据流。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9857" y="1146042"/>
            <a:ext cx="7272807" cy="518641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 bwMode="auto">
          <a:xfrm>
            <a:off x="8760296" y="2492896"/>
            <a:ext cx="3168352" cy="3456384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2"/>
          <p:cNvSpPr>
            <a:spLocks noGrp="1" noChangeArrowheads="1"/>
          </p:cNvSpPr>
          <p:nvPr>
            <p:ph type="title"/>
          </p:nvPr>
        </p:nvSpPr>
        <p:spPr>
          <a:xfrm>
            <a:off x="1821658" y="117475"/>
            <a:ext cx="8548687" cy="647700"/>
          </a:xfrm>
        </p:spPr>
        <p:txBody>
          <a:bodyPr/>
          <a:lstStyle/>
          <a:p>
            <a:r>
              <a:rPr lang="zh-CN" altLang="en-US" kern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本章内容</a:t>
            </a:r>
            <a:endParaRPr lang="zh-CN" altLang="en-US" kern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灯片编号占位符 37"/>
          <p:cNvSpPr>
            <a:spLocks noGrp="1"/>
          </p:cNvSpPr>
          <p:nvPr>
            <p:ph type="sldNum" sz="quarter" idx="10"/>
          </p:nvPr>
        </p:nvSpPr>
        <p:spPr>
          <a:xfrm>
            <a:off x="11184233" y="6525344"/>
            <a:ext cx="744415" cy="269130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solidFill>
                  <a:srgbClr val="002060"/>
                </a:solidFill>
              </a:rPr>
            </a:fld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3575685" y="2060575"/>
            <a:ext cx="4471670" cy="2676525"/>
          </a:xfrm>
          <a:prstGeom prst="rect">
            <a:avLst/>
          </a:prstGeom>
          <a:noFill/>
          <a:ln w="38100" cmpd="dbl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5.1 </a:t>
            </a:r>
            <a:r>
              <a:rPr lang="zh-CN" altLang="en-US" sz="2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时域与空域计算架构</a:t>
            </a:r>
            <a:endParaRPr lang="zh-CN" altLang="en-US" sz="28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5.2 Thinker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智能芯片架构</a:t>
            </a:r>
            <a:endParaRPr lang="zh-CN" altLang="en-US" sz="2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5.3 DNPU</a:t>
            </a:r>
            <a:r>
              <a:rPr lang="zh-CN" altLang="en-US" sz="2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智能芯片架构</a:t>
            </a:r>
            <a:endParaRPr lang="zh-CN" altLang="en-US" sz="28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5.4 A310</a:t>
            </a:r>
            <a:r>
              <a:rPr lang="zh-CN" altLang="en-US" sz="2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智能芯片架构</a:t>
            </a:r>
            <a:endParaRPr lang="zh-CN" altLang="en-US" sz="28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 spd="slow" advTm="6023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5.2.2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计算数据流</a:t>
            </a:r>
            <a:endParaRPr lang="zh-CN" altLang="en-US" sz="3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3479" b="44351"/>
          <a:stretch>
            <a:fillRect/>
          </a:stretch>
        </p:blipFill>
        <p:spPr>
          <a:xfrm>
            <a:off x="5232400" y="836771"/>
            <a:ext cx="6608445" cy="432006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88088" y="5877272"/>
            <a:ext cx="3816424" cy="504056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卷积操作</a:t>
            </a:r>
            <a:endParaRPr lang="en-US" altLang="zh-CN" sz="22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1344" y="908720"/>
            <a:ext cx="4896544" cy="576064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卷积操作中，输入数据通过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左侧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I/O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端口从片上缓存加载到最左边的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阵列；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每个</a:t>
            </a:r>
            <a:r>
              <a:rPr lang="en-US" altLang="zh-CN" b="1" kern="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clk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，数据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正向移动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到右侧相邻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；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同一列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中的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并行计算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相同输出特征图的不同点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不同列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计算各自的输出特征图；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当一个输出特征点计算完成后，结果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反向移动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，最后通过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I/O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端口发送到片上缓存。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3144" t="1247" r="2767" b="51772"/>
          <a:stretch>
            <a:fillRect/>
          </a:stretch>
        </p:blipFill>
        <p:spPr>
          <a:xfrm>
            <a:off x="9495155" y="4939665"/>
            <a:ext cx="2576830" cy="185991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5.2.2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计算数据流</a:t>
            </a:r>
            <a:endParaRPr lang="zh-CN" altLang="en-US" sz="36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55578"/>
          <a:stretch>
            <a:fillRect/>
          </a:stretch>
        </p:blipFill>
        <p:spPr>
          <a:xfrm>
            <a:off x="5519936" y="1198523"/>
            <a:ext cx="6467742" cy="3600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702085" y="5445224"/>
            <a:ext cx="3816424" cy="504056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全连接操作</a:t>
            </a:r>
            <a:endParaRPr lang="en-US" altLang="zh-CN" sz="22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376" y="1556792"/>
            <a:ext cx="4536504" cy="4968552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全连接操作中，输入数据通过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右侧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I/O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加载到阵列，并在每个</a:t>
            </a:r>
            <a:r>
              <a:rPr lang="en-US" altLang="zh-CN" b="1" kern="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clk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移动到相邻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；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同一行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重用输入数据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来计算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同一输出层中的多个点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；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不同行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负责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同一批次中的不同前向计算过程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并重用全连接层的权重。</a:t>
            </a:r>
            <a:endParaRPr lang="en-US" altLang="zh-CN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4" name="图片 1"/>
          <p:cNvPicPr/>
          <p:nvPr>
            <p:custDataLst>
              <p:tags r:id="rId2"/>
            </p:custDataLst>
          </p:nvPr>
        </p:nvPicPr>
        <p:blipFill rotWithShape="1">
          <a:blip r:embed="rId3"/>
          <a:srcRect l="1509" t="1530" r="4926" b="52539"/>
          <a:stretch>
            <a:fillRect/>
          </a:stretch>
        </p:blipFill>
        <p:spPr>
          <a:xfrm>
            <a:off x="9336405" y="4796790"/>
            <a:ext cx="2747010" cy="198247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5.2.2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计算数据流</a:t>
            </a:r>
            <a:endParaRPr lang="zh-CN" altLang="en-US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551384" y="1844824"/>
                <a:ext cx="10657184" cy="36004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  <p:txBody>
              <a:bodyPr wrap="square" anchor="t" anchorCtr="0">
                <a:noAutofit/>
              </a:bodyPr>
              <a:lstStyle/>
              <a:p>
                <a:pPr marL="342900" indent="-342900" algn="just">
                  <a:lnSpc>
                    <a:spcPct val="12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在加载到阵列之前，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CONV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层的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输入数据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被</a:t>
                </a:r>
                <a:r>
                  <a:rPr lang="zh-CN" altLang="en-US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分块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以适应片上缓存的大小，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𝒎</m:t>
                    </m:r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×</m:t>
                    </m:r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𝒏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个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PE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被分配用于卷积计算，卷积核尺寸为</a:t>
                </a:r>
                <a14:m>
                  <m:oMath xmlns:m="http://schemas.openxmlformats.org/officeDocument/2006/math"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𝒌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，输入通道数为</a:t>
                </a:r>
                <a14:m>
                  <m:oMath xmlns:m="http://schemas.openxmlformats.org/officeDocument/2006/math"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𝑪𝒉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，扫描步长为</a:t>
                </a: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𝟏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，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则需要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m:t>𝒎</m:t>
                        </m:r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m:t>+</m:t>
                        </m:r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m:t>𝒌</m:t>
                        </m:r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m:t>𝟏</m:t>
                        </m:r>
                      </m:e>
                    </m:d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×</m:t>
                    </m:r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𝒌</m:t>
                    </m:r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×</m:t>
                    </m:r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𝑪𝒉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个输入点来计算</a:t>
                </a:r>
                <a14:m>
                  <m:oMath xmlns:m="http://schemas.openxmlformats.org/officeDocument/2006/math"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𝒎</m:t>
                    </m:r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×</m:t>
                    </m:r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𝒏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个输出点，并作为该层的分块尺寸。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844824"/>
                <a:ext cx="10657184" cy="3600400"/>
              </a:xfrm>
              <a:prstGeom prst="rect">
                <a:avLst/>
              </a:prstGeom>
              <a:blipFill rotWithShape="1">
                <a:blip r:embed="rId1"/>
                <a:stretch>
                  <a:fillRect l="-91" t="-269" r="-88" b="-262"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5.2.2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计算数据流</a:t>
            </a:r>
            <a:endParaRPr lang="zh-CN" altLang="en-US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4454" y="908720"/>
            <a:ext cx="8280920" cy="36595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1344" y="1268760"/>
            <a:ext cx="3600400" cy="4968552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为了在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阵列上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映射混合神经网络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，直接方法是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逐层计算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架构，一次调度执行所有网络层，但存在两个问题：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  <a:spcBef>
                <a:spcPts val="1800"/>
              </a:spcBef>
            </a:pP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1.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计算密集型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卷积层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无法充分利用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DRAM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带宽；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  <a:spcBef>
                <a:spcPts val="1800"/>
              </a:spcBef>
            </a:pP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2.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访存密集型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全连接层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循环层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无法充分利用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算力。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8472264" y="3356992"/>
            <a:ext cx="576064" cy="50405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/>
          <p:nvPr/>
        </p:nvCxnSpPr>
        <p:spPr bwMode="auto">
          <a:xfrm>
            <a:off x="8760296" y="3861048"/>
            <a:ext cx="792088" cy="115212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矩形 6"/>
          <p:cNvSpPr/>
          <p:nvPr/>
        </p:nvSpPr>
        <p:spPr>
          <a:xfrm>
            <a:off x="8472264" y="5027781"/>
            <a:ext cx="3168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  <a:latin typeface="+mj-ea"/>
                <a:ea typeface="+mj-ea"/>
              </a:rPr>
              <a:t>全连接层和循环层最低</a:t>
            </a:r>
            <a:r>
              <a:rPr lang="en-US" altLang="zh-CN" b="1" dirty="0">
                <a:solidFill>
                  <a:srgbClr val="002060"/>
                </a:solidFill>
                <a:latin typeface="+mj-ea"/>
                <a:ea typeface="+mj-ea"/>
              </a:rPr>
              <a:t>PE</a:t>
            </a:r>
            <a:r>
              <a:rPr lang="zh-CN" altLang="en-US" b="1" dirty="0">
                <a:solidFill>
                  <a:srgbClr val="002060"/>
                </a:solidFill>
                <a:latin typeface="+mj-ea"/>
                <a:ea typeface="+mj-ea"/>
              </a:rPr>
              <a:t>利用率仅</a:t>
            </a:r>
            <a:r>
              <a:rPr lang="en-US" altLang="zh-CN" b="1" dirty="0">
                <a:solidFill>
                  <a:srgbClr val="C00000"/>
                </a:solidFill>
                <a:latin typeface="+mj-ea"/>
                <a:ea typeface="+mj-ea"/>
              </a:rPr>
              <a:t>18.75%</a:t>
            </a:r>
            <a:endParaRPr lang="zh-CN" altLang="en-US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411924" y="3313788"/>
            <a:ext cx="576064" cy="50405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>
            <a:off x="5710690" y="3802226"/>
            <a:ext cx="220833" cy="12109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矩形 14"/>
          <p:cNvSpPr/>
          <p:nvPr/>
        </p:nvSpPr>
        <p:spPr>
          <a:xfrm>
            <a:off x="4907868" y="5027780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  <a:latin typeface="+mj-ea"/>
                <a:ea typeface="+mj-ea"/>
              </a:rPr>
              <a:t>卷积层最低带宽利用率仅</a:t>
            </a:r>
            <a:r>
              <a:rPr lang="en-US" altLang="zh-CN" b="1" dirty="0">
                <a:solidFill>
                  <a:srgbClr val="C00000"/>
                </a:solidFill>
                <a:latin typeface="+mj-ea"/>
                <a:ea typeface="+mj-ea"/>
              </a:rPr>
              <a:t>19.63%</a:t>
            </a:r>
            <a:endParaRPr lang="zh-CN" altLang="en-US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5.2.2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计算数据流</a:t>
            </a:r>
            <a:endParaRPr lang="zh-CN" altLang="en-US" sz="3600" b="1" dirty="0"/>
          </a:p>
        </p:txBody>
      </p:sp>
      <p:sp>
        <p:nvSpPr>
          <p:cNvPr id="3" name="矩形 2"/>
          <p:cNvSpPr/>
          <p:nvPr/>
        </p:nvSpPr>
        <p:spPr>
          <a:xfrm>
            <a:off x="335360" y="1124744"/>
            <a:ext cx="4464496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Thinker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解决方案：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需求互补</a:t>
            </a:r>
            <a:endParaRPr lang="en-US" altLang="zh-CN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l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大部分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分配给计算密集型的卷积层；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大部分带宽分配给存储密集的全连接层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循环层。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63352" y="4767024"/>
            <a:ext cx="3960440" cy="1686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Multi-Bank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片上缓存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分布式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I/O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端口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不同操作的独立计算流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43872" y="4944576"/>
            <a:ext cx="4104456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阵列可以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划分为四个子阵列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，分别处理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CONV,FC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Pooling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RNN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门控操作</a:t>
            </a:r>
            <a:endParaRPr lang="zh-CN" altLang="en-US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5" name="右大括号 4"/>
          <p:cNvSpPr/>
          <p:nvPr/>
        </p:nvSpPr>
        <p:spPr bwMode="auto">
          <a:xfrm>
            <a:off x="4079776" y="4941168"/>
            <a:ext cx="432048" cy="144016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/>
          <a:srcRect b="41787"/>
          <a:stretch>
            <a:fillRect/>
          </a:stretch>
        </p:blipFill>
        <p:spPr>
          <a:xfrm>
            <a:off x="5259432" y="919988"/>
            <a:ext cx="6480720" cy="39491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1384" y="4273598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Thinker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特性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:</a:t>
            </a:r>
            <a:endParaRPr lang="zh-CN" altLang="en-US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5.2.2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计算数据流</a:t>
            </a:r>
            <a:endParaRPr lang="zh-CN" altLang="en-US" sz="3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b="41787"/>
          <a:stretch>
            <a:fillRect/>
          </a:stretch>
        </p:blipFill>
        <p:spPr>
          <a:xfrm>
            <a:off x="5159896" y="1614071"/>
            <a:ext cx="6480720" cy="39491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479376" y="1556792"/>
                <a:ext cx="403244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CONV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𝟏𝟓</m:t>
                    </m:r>
                    <m:r>
                      <a:rPr lang="en-US" altLang="zh-CN" b="1" i="1" kern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×</m:t>
                    </m:r>
                    <m:r>
                      <a:rPr lang="en-US" altLang="zh-CN" b="1" i="1" kern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𝟏𝟑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个通用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PE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556792"/>
                <a:ext cx="403244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5" t="-88" r="4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/>
              <p:cNvSpPr/>
              <p:nvPr/>
            </p:nvSpPr>
            <p:spPr>
              <a:xfrm>
                <a:off x="494840" y="2206734"/>
                <a:ext cx="32646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FC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 ：</a:t>
                </a:r>
                <a14:m>
                  <m:oMath xmlns:m="http://schemas.openxmlformats.org/officeDocument/2006/math">
                    <m:r>
                      <a:rPr lang="en-US" altLang="zh-CN" b="1" i="1" ker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𝟏𝟓</m:t>
                    </m:r>
                    <m:r>
                      <a:rPr lang="en-US" altLang="zh-CN" b="1" i="1" ker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×</m:t>
                    </m:r>
                    <m:r>
                      <a:rPr lang="en-US" altLang="zh-CN" b="1" i="1" ker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𝟑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个通用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PE</a:t>
                </a:r>
                <a:endParaRPr lang="zh-CN" altLang="en-US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40" y="2206734"/>
                <a:ext cx="3264612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5" t="-24" r="8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479376" y="2812286"/>
                <a:ext cx="345638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Pooling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𝟗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个超级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PE</a:t>
                </a:r>
                <a:endParaRPr lang="zh-CN" altLang="en-US" dirty="0"/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812286"/>
                <a:ext cx="3456384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7" t="-110" r="1" b="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479376" y="3424788"/>
                <a:ext cx="345638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RNN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门控：</a:t>
                </a: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𝟕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个超级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PE</a:t>
                </a:r>
                <a:endParaRPr lang="zh-CN" altLang="en-US" dirty="0"/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424788"/>
                <a:ext cx="3456384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7" t="-50" r="1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492880" y="4627059"/>
            <a:ext cx="345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缓存：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33-Bank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521872" y="5367665"/>
            <a:ext cx="345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FC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缓存：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15-Bank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 bwMode="auto">
          <a:xfrm>
            <a:off x="407368" y="1412776"/>
            <a:ext cx="3960440" cy="266429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407368" y="4437111"/>
            <a:ext cx="3960440" cy="1584177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5.2.2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计算数据流</a:t>
            </a:r>
            <a:endParaRPr lang="zh-CN" altLang="en-US" sz="3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b="41787"/>
          <a:stretch>
            <a:fillRect/>
          </a:stretch>
        </p:blipFill>
        <p:spPr>
          <a:xfrm>
            <a:off x="5159896" y="1614071"/>
            <a:ext cx="6480720" cy="394917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479376" y="1795819"/>
            <a:ext cx="4032448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CONV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阵列中：不同的输出通道映射到不同列，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13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次输入数据重用和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15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次权重重用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98992" y="4185248"/>
            <a:ext cx="4012832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FC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阵列中：多个前向计算过程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并行执行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次输入数据重用和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次权重重用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 bwMode="auto">
          <a:xfrm>
            <a:off x="407368" y="1651803"/>
            <a:ext cx="4104456" cy="194421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407368" y="3979066"/>
            <a:ext cx="4104456" cy="1584177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5.2.2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计算数据流</a:t>
            </a:r>
            <a:endParaRPr lang="zh-CN" altLang="en-US" sz="36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58146"/>
          <a:stretch>
            <a:fillRect/>
          </a:stretch>
        </p:blipFill>
        <p:spPr>
          <a:xfrm>
            <a:off x="4727848" y="1413249"/>
            <a:ext cx="7429728" cy="325516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648" y="1268760"/>
            <a:ext cx="4608512" cy="5196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多层并行计算数据流中：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同一个批次的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CONV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FC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被安排在两个连续的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流水线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阶段中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FC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开始前，输入数据已经提前准备好；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同一个批次前向计算过程的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卷积层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在一个流水线阶段中按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顺序调度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；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同一个批次前向计算过程的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全连接层</a:t>
            </a:r>
            <a:r>
              <a:rPr lang="en-US" altLang="zh-CN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循环层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在</a:t>
            </a:r>
            <a:r>
              <a:rPr lang="en-US" altLang="zh-CN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FC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阵列的不同行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并行执行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19936" y="5046707"/>
            <a:ext cx="6096000" cy="9411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多层并行计算数据流，能够将</a:t>
            </a:r>
            <a:r>
              <a:rPr lang="en-US" altLang="zh-CN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整体利用率提高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10.3%</a:t>
            </a:r>
            <a:r>
              <a:rPr lang="zh-CN" altLang="en-US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，带宽利用率提高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21.02%</a:t>
            </a:r>
            <a:endParaRPr lang="en-US" altLang="zh-CN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5.2.3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基于融合数据模式的存储划分</a:t>
            </a:r>
            <a:endParaRPr lang="zh-CN" altLang="en-US" sz="3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1" r="41115" b="39101"/>
          <a:stretch>
            <a:fillRect/>
          </a:stretch>
        </p:blipFill>
        <p:spPr>
          <a:xfrm>
            <a:off x="7536160" y="980728"/>
            <a:ext cx="4248471" cy="56166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9328" y="1628800"/>
            <a:ext cx="6696743" cy="188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多层并行计算数据流中：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n"/>
            </a:pPr>
            <a:r>
              <a:rPr lang="en-US" altLang="zh-CN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被划分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CONV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FC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阵列；</a:t>
            </a:r>
            <a:endParaRPr lang="en-US" altLang="zh-CN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用于同时执行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卷积层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全连接层</a:t>
            </a:r>
            <a:r>
              <a:rPr lang="en-US" altLang="zh-CN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循环层</a:t>
            </a:r>
            <a:endParaRPr lang="zh-CN" altLang="en-US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0992544" y="1196752"/>
            <a:ext cx="792088" cy="19442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1640616" y="3789040"/>
            <a:ext cx="432048" cy="25202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8112224" y="1124744"/>
            <a:ext cx="2736304" cy="22322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569328" y="4221088"/>
                <a:ext cx="6408711" cy="4635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CONV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阵列大小：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sub>
                      <m:sup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sup>
                    </m:sSubSup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  <m:sup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28" y="4221088"/>
                <a:ext cx="6408711" cy="463525"/>
              </a:xfrm>
              <a:prstGeom prst="rect">
                <a:avLst/>
              </a:prstGeom>
              <a:blipFill rotWithShape="1">
                <a:blip r:embed="rId2"/>
                <a:stretch>
                  <a:fillRect l="-6" t="-52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587272" y="4891108"/>
                <a:ext cx="6408711" cy="5613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FC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阵列大小：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sub>
                      <m:sup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sup>
                    </m:sSubSup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  <m:sup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sup>
                    </m:sSubSup>
                  </m:oMath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72" y="4891108"/>
                <a:ext cx="6408711" cy="561372"/>
              </a:xfrm>
              <a:prstGeom prst="rect">
                <a:avLst/>
              </a:prstGeom>
              <a:blipFill rotWithShape="1">
                <a:blip r:embed="rId3"/>
                <a:stretch>
                  <a:fillRect l="-8" t="-60" r="3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5.2.3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基于融合数据模式的存储划分</a:t>
            </a:r>
            <a:endParaRPr lang="zh-CN" altLang="en-US" sz="3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1" r="41115" b="39101"/>
          <a:stretch>
            <a:fillRect/>
          </a:stretch>
        </p:blipFill>
        <p:spPr>
          <a:xfrm>
            <a:off x="7536160" y="980728"/>
            <a:ext cx="4248471" cy="56166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51384" y="1556792"/>
            <a:ext cx="6696743" cy="188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多层并行计算数据流中：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缓存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被划分为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CONV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缓存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FC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缓存</a:t>
            </a:r>
            <a:endParaRPr lang="en-US" altLang="zh-CN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用于同时为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CONV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阵列和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FC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阵列提供数据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0992544" y="1196752"/>
            <a:ext cx="792088" cy="19442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1640616" y="3789040"/>
            <a:ext cx="432048" cy="25202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7666175" y="3833690"/>
            <a:ext cx="3974439" cy="1035470"/>
          </a:xfrm>
          <a:prstGeom prst="rect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551384" y="5229200"/>
                <a:ext cx="6408711" cy="5613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CONV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缓存大小：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CN" b="1" i="1" kern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 kern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zh-CN" b="1" i="1" kern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𝒕𝒐𝒕𝒂𝒍</m:t>
                            </m:r>
                          </m:sub>
                        </m:sSub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sub>
                      <m:sup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sup>
                    </m:sSubSup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个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Bank</a:t>
                </a:r>
                <a:endParaRPr lang="zh-CN" altLang="en-US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5229200"/>
                <a:ext cx="6408711" cy="561372"/>
              </a:xfrm>
              <a:prstGeom prst="rect">
                <a:avLst/>
              </a:prstGeom>
              <a:blipFill rotWithShape="1">
                <a:blip r:embed="rId2"/>
                <a:stretch>
                  <a:fillRect l="-3" t="-109" r="8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531952" y="4077072"/>
                <a:ext cx="6408711" cy="9307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由于相邻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PE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行不存在数据重用，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 FC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缓存大小需要：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m:t>A</m:t>
                        </m:r>
                      </m:e>
                      <m:sub>
                        <m:r>
                          <a:rPr lang="en-US" altLang="zh-CN" b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m:t>𝒉</m:t>
                        </m:r>
                      </m:sub>
                      <m:sup>
                        <m:r>
                          <a:rPr lang="en-US" altLang="zh-CN" b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m:t>𝒇</m:t>
                        </m:r>
                      </m:sup>
                    </m:sSubSup>
                    <m:r>
                      <m:rPr>
                        <m:nor/>
                      </m:rPr>
                      <a:rPr lang="zh-CN" altLang="en-US" b="1" kern="0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个</m:t>
                    </m:r>
                    <m:r>
                      <m:rPr>
                        <m:nor/>
                      </m:rPr>
                      <a:rPr lang="en-US" altLang="zh-CN" b="1" kern="0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Bank</m:t>
                    </m:r>
                  </m:oMath>
                </a14:m>
                <a:endParaRPr lang="zh-CN" altLang="en-US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52" y="4077072"/>
                <a:ext cx="6408711" cy="930704"/>
              </a:xfrm>
              <a:prstGeom prst="rect">
                <a:avLst/>
              </a:prstGeom>
              <a:blipFill rotWithShape="1">
                <a:blip r:embed="rId3"/>
                <a:stretch>
                  <a:fillRect l="-7" t="-40" r="2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3"/>
          <p:cNvSpPr>
            <a:spLocks noGrp="1" noChangeArrowheads="1"/>
          </p:cNvSpPr>
          <p:nvPr>
            <p:ph type="ctrTitle"/>
          </p:nvPr>
        </p:nvSpPr>
        <p:spPr>
          <a:xfrm>
            <a:off x="2564765" y="1614170"/>
            <a:ext cx="7414260" cy="425640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kumimoji="1"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5.2.1 </a:t>
            </a:r>
            <a:r>
              <a:rPr kumimoji="1"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系统总体架构</a:t>
            </a:r>
            <a:br>
              <a:rPr kumimoji="1"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</a:t>
            </a:r>
            <a:r>
              <a:rPr kumimoji="1"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kumimoji="1"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计算数据流</a:t>
            </a:r>
            <a:br>
              <a:rPr kumimoji="1"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</a:t>
            </a:r>
            <a:r>
              <a:rPr kumimoji="1"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kumimoji="1"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基于融合数据模式的存储划分</a:t>
            </a:r>
            <a:br>
              <a:rPr kumimoji="1"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</a:t>
            </a:r>
            <a:r>
              <a:rPr kumimoji="1"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kumimoji="1"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按需动态阵列划分</a:t>
            </a:r>
            <a:br>
              <a:rPr kumimoji="1"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</a:t>
            </a:r>
            <a:r>
              <a:rPr kumimoji="1"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kumimoji="1"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编译流程与加载</a:t>
            </a:r>
            <a:br>
              <a:rPr kumimoji="1"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</a:t>
            </a:r>
            <a:r>
              <a:rPr kumimoji="1"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kumimoji="1"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性能评估</a:t>
            </a:r>
            <a:endParaRPr kumimoji="1" lang="zh-CN" altLang="en-US" sz="4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16632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本章安排</a:t>
            </a:r>
            <a:endParaRPr lang="zh-CN" altLang="en-US" sz="3600" b="1" dirty="0"/>
          </a:p>
        </p:txBody>
      </p:sp>
    </p:spTree>
  </p:cSld>
  <p:clrMapOvr>
    <a:masterClrMapping/>
  </p:clrMapOvr>
  <p:transition spd="slow" advTm="6023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5.2.3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基于融合数据模式的存储划分</a:t>
            </a:r>
            <a:endParaRPr lang="zh-CN" altLang="en-US" sz="3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51438" b="39101"/>
          <a:stretch>
            <a:fillRect/>
          </a:stretch>
        </p:blipFill>
        <p:spPr>
          <a:xfrm>
            <a:off x="8328248" y="980728"/>
            <a:ext cx="3503712" cy="56166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620728" y="929953"/>
                <a:ext cx="7347480" cy="55493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在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CONV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子阵列中：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一个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PE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负责一个输出特征点的计算；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n"/>
                </a:pP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PE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阵列每行需要一组</a:t>
                </a: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𝑲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×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𝑲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输入特征点来计算一个输出特征点；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当不同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PE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行同时执行，相邻行输入点会发生交叠；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考虑</a:t>
                </a:r>
                <a:r>
                  <a:rPr lang="zh-CN" altLang="en-US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数据重用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，使用一个联合集表示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𝒉</m:t>
                        </m:r>
                      </m:sub>
                      <m:sup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𝒄</m:t>
                        </m:r>
                      </m:sup>
                    </m:sSubSup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行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PE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所需的所有输入特征点，则：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algn="just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特征点区域高度</a:t>
                </a:r>
                <a14:m>
                  <m:oMath xmlns:m="http://schemas.openxmlformats.org/officeDocument/2006/math">
                    <m:r>
                      <a:rPr lang="zh-CN" altLang="en-US" b="1" i="1" kern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：</m:t>
                    </m:r>
                  </m:oMath>
                </a14:m>
                <a:endParaRPr lang="en-US" altLang="zh-CN" b="1" i="1" kern="0" dirty="0">
                  <a:solidFill>
                    <a:srgbClr val="002060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algn="ctr"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𝑯𝒖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𝑲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+(</m:t>
                    </m:r>
                    <m:sSubSup>
                      <m:sSubSupPr>
                        <m:ctrlP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sub>
                      <m:sup>
                        <m: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sup>
                    </m:sSubSup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)×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𝑺</m:t>
                    </m:r>
                  </m:oMath>
                </a14:m>
                <a:r>
                  <a:rPr lang="zh-CN" altLang="en-US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；</a:t>
                </a:r>
                <a:endParaRPr lang="en-US" altLang="zh-CN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algn="just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特征点区域宽度</a:t>
                </a:r>
                <a14:m>
                  <m:oMath xmlns:m="http://schemas.openxmlformats.org/officeDocument/2006/math">
                    <m:r>
                      <a:rPr lang="zh-CN" altLang="en-US" b="1" i="1" kern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：</m:t>
                    </m:r>
                  </m:oMath>
                </a14:m>
                <a:endParaRPr lang="en-US" altLang="zh-CN" b="1" i="1" kern="0" dirty="0">
                  <a:solidFill>
                    <a:srgbClr val="002060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algn="ctr"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𝑾𝒖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𝑲</m:t>
                    </m:r>
                  </m:oMath>
                </a14:m>
                <a:r>
                  <a:rPr lang="zh-CN" altLang="en-US" b="1" i="1" kern="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宋体" panose="02010600030101010101" pitchFamily="2" charset="-122"/>
                  </a:rPr>
                  <a:t>。</a:t>
                </a:r>
                <a:endParaRPr lang="en-US" altLang="zh-CN" b="1" i="1" kern="0" dirty="0">
                  <a:solidFill>
                    <a:srgbClr val="C00000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28" y="929953"/>
                <a:ext cx="7347480" cy="5549340"/>
              </a:xfrm>
              <a:prstGeom prst="rect">
                <a:avLst/>
              </a:prstGeom>
              <a:blipFill rotWithShape="1">
                <a:blip r:embed="rId2"/>
                <a:stretch>
                  <a:fillRect l="-5" t="-6" r="3" b="-5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 bwMode="auto">
          <a:xfrm>
            <a:off x="8292244" y="3429000"/>
            <a:ext cx="432048" cy="302433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8112224" y="3429000"/>
            <a:ext cx="792088" cy="2796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5.2.3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基于融合数据模式的存储划分</a:t>
            </a:r>
            <a:endParaRPr lang="zh-CN" altLang="en-US" sz="3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51438" b="39101"/>
          <a:stretch>
            <a:fillRect/>
          </a:stretch>
        </p:blipFill>
        <p:spPr>
          <a:xfrm>
            <a:off x="8328248" y="980728"/>
            <a:ext cx="3503712" cy="56166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263352" y="1268760"/>
                <a:ext cx="6768752" cy="50626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𝑲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𝟑</m:t>
                    </m:r>
                  </m:oMath>
                </a14:m>
                <a:r>
                  <a:rPr lang="zh-CN" altLang="en-US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b="1" kern="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kern="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m:t>𝒉</m:t>
                        </m:r>
                      </m:sub>
                      <m:sup>
                        <m:r>
                          <a:rPr lang="en-US" altLang="zh-CN" b="1" kern="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m:t>𝒄</m:t>
                        </m:r>
                      </m:sup>
                    </m:sSubSup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𝟏𝟔</m:t>
                    </m:r>
                  </m:oMath>
                </a14:m>
                <a:r>
                  <a:rPr lang="zh-CN" altLang="en-US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𝑺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𝟏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为例：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特征点区域高度</a:t>
                </a: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𝑯𝒖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𝑲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+</m:t>
                    </m:r>
                    <m:d>
                      <m:dPr>
                        <m:ctrlP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1" i="1" kern="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1" i="1" kern="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 kern="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</m:sub>
                          <m:sup>
                            <m:r>
                              <a:rPr lang="en-US" altLang="zh-CN" b="1" i="1" kern="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sup>
                        </m:sSubSup>
                        <m:r>
                          <a:rPr lang="en-US" altLang="zh-CN" b="1" i="1" kern="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b="1" i="1" kern="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e>
                    </m:d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𝑺</m:t>
                    </m:r>
                  </m:oMath>
                </a14:m>
                <a:endParaRPr lang="en-US" altLang="zh-CN" b="1" i="1" kern="0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宋体" panose="02010600030101010101" pitchFamily="2" charset="-122"/>
                </a:endParaRPr>
              </a:p>
              <a:p>
                <a:pPr algn="just"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altLang="zh-CN" b="1" kern="0" dirty="0">
                    <a:ea typeface="Cambria Math" panose="02040503050406030204" pitchFamily="18" charset="0"/>
                    <a:cs typeface="宋体" panose="02010600030101010101" pitchFamily="2" charset="-122"/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𝟑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+</m:t>
                    </m:r>
                    <m:d>
                      <m:dPr>
                        <m:ctrlP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m:t>𝟏𝟔</m:t>
                        </m:r>
                        <m: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m:t>𝟏</m:t>
                        </m:r>
                      </m:e>
                    </m:d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×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𝟏</m:t>
                    </m:r>
                    <m:r>
                      <a:rPr lang="en-US" altLang="zh-CN" b="1" i="1" kern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b="1" i="1" kern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𝟏𝟖</m:t>
                    </m:r>
                  </m:oMath>
                </a14:m>
                <a:r>
                  <a:rPr lang="zh-CN" altLang="en-US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；</a:t>
                </a:r>
                <a:endParaRPr lang="en-US" altLang="zh-CN" b="1" kern="0" dirty="0">
                  <a:solidFill>
                    <a:srgbClr val="C00000"/>
                  </a:solidFill>
                  <a:ea typeface="Cambria Math" panose="02040503050406030204" pitchFamily="18" charset="0"/>
                  <a:cs typeface="宋体" panose="02010600030101010101" pitchFamily="2" charset="-122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特征点区域宽度</a:t>
                </a: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𝑾𝒖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𝑲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𝟑</m:t>
                    </m:r>
                  </m:oMath>
                </a14:m>
                <a:r>
                  <a:rPr lang="zh-CN" altLang="en-US" b="1" i="1" kern="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宋体" panose="02010600030101010101" pitchFamily="2" charset="-122"/>
                  </a:rPr>
                  <a:t>；</a:t>
                </a:r>
                <a:endParaRPr lang="en-US" altLang="zh-CN" b="1" i="1" kern="0" dirty="0">
                  <a:solidFill>
                    <a:srgbClr val="C00000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n"/>
                </a:pP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16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行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PE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共需要</a:t>
                </a:r>
                <a:r>
                  <a:rPr lang="en-US" altLang="zh-CN" b="1" i="0" kern="0" dirty="0">
                    <a:solidFill>
                      <a:srgbClr val="C00000"/>
                    </a:solidFill>
                    <a:latin typeface="+mj-lt"/>
                    <a:ea typeface="微软雅黑" panose="020B0503020204020204" pitchFamily="34" charset="-122"/>
                    <a:cs typeface="宋体" panose="02010600030101010101" pitchFamily="2" charset="-122"/>
                  </a:rPr>
                  <a:t>18×3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个输入特征点；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考虑数据重用，</a:t>
                </a: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𝑯𝒖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×(</m:t>
                    </m:r>
                    <m:r>
                      <a:rPr lang="en-US" altLang="zh-CN" b="1" i="1" kern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𝑲</m:t>
                    </m:r>
                    <m:r>
                      <a:rPr lang="en-US" altLang="zh-CN" b="1" i="1" kern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b="1" i="1" kern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𝑺</m:t>
                    </m:r>
                    <m:r>
                      <a:rPr lang="en-US" altLang="zh-CN" b="1" i="1" kern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个输入点将被重用并保留到下一轮计算，每轮只需加载</a:t>
                </a: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𝑯𝒖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×</m:t>
                    </m:r>
                    <m:r>
                      <a:rPr lang="en-US" altLang="zh-CN" b="1" i="1" kern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𝑺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个输入点，这被称为</a:t>
                </a:r>
                <a:r>
                  <a:rPr lang="zh-CN" altLang="en-US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融合数据模式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P</m:t>
                        </m:r>
                      </m:e>
                    </m:acc>
                  </m:oMath>
                </a14:m>
                <a:r>
                  <a:rPr lang="zh-CN" altLang="en-US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；</a:t>
                </a:r>
                <a:endParaRPr lang="en-US" altLang="zh-CN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消除了</a:t>
                </a:r>
                <a:r>
                  <a:rPr lang="en-US" altLang="zh-CN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2/3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冗余存储访问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。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1268760"/>
                <a:ext cx="6768752" cy="5062668"/>
              </a:xfrm>
              <a:prstGeom prst="rect">
                <a:avLst/>
              </a:prstGeom>
              <a:blipFill rotWithShape="1">
                <a:blip r:embed="rId2"/>
                <a:stretch>
                  <a:fillRect l="-7" t="-1" r="2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 bwMode="auto">
          <a:xfrm>
            <a:off x="7824192" y="3501008"/>
            <a:ext cx="792088" cy="302433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8112224" y="3429000"/>
            <a:ext cx="792088" cy="2796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5.2.3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基于融合数据模式的存储划分</a:t>
            </a:r>
            <a:endParaRPr lang="zh-CN" altLang="en-US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407368" y="1410390"/>
                <a:ext cx="6336704" cy="4629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融合数据模式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b="1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1" i="1" ker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P</m:t>
                        </m:r>
                      </m:e>
                    </m:acc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为避免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PE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阵列在运行时发生停顿，一个融合数据模式中的所有输入数据点必须在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PE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阵列消耗完</a:t>
                </a: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𝑯𝒖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个被重用的数据点的时间内完成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准备；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在输出固定数据流情况下，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PE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阵列消耗输入特征图中一列数据点需要</a:t>
                </a:r>
                <a:r>
                  <a:rPr lang="en-US" altLang="zh-CN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K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个时钟周期；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因此，融合数据模式中所有数据点应该在</a:t>
                </a: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𝑲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×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𝑲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𝑺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个时钟周期内完成加载。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410390"/>
                <a:ext cx="6336704" cy="4629785"/>
              </a:xfrm>
              <a:prstGeom prst="rect">
                <a:avLst/>
              </a:prstGeom>
              <a:blipFill rotWithShape="1">
                <a:blip r:embed="rId1"/>
                <a:stretch>
                  <a:fillRect l="-5" t="-1" r="6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 bwMode="auto">
          <a:xfrm>
            <a:off x="7824192" y="3501008"/>
            <a:ext cx="792088" cy="302433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8112224" y="3429000"/>
            <a:ext cx="792088" cy="2796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1" r="41115" b="39101"/>
          <a:stretch>
            <a:fillRect/>
          </a:stretch>
        </p:blipFill>
        <p:spPr>
          <a:xfrm>
            <a:off x="7536160" y="980728"/>
            <a:ext cx="4248471" cy="56166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11136560" y="1196752"/>
            <a:ext cx="864096" cy="1800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1568608" y="3789040"/>
            <a:ext cx="432048" cy="24482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5.2.3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基于融合数据模式的存储划分</a:t>
            </a:r>
            <a:endParaRPr lang="zh-CN" altLang="en-US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602998" y="1508128"/>
                <a:ext cx="6300700" cy="4705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融合数据模式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b="1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1" i="1" ker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P</m:t>
                        </m:r>
                      </m:e>
                    </m:acc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给定融合数据模式中的数据量和加载数据所需要的时钟周期数，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每个时钟周期需要加载的最小数据量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为：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algn="just">
                  <a:lnSpc>
                    <a:spcPct val="12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𝑩</m:t>
                          </m:r>
                        </m:e>
                        <m:sub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</m:sub>
                      </m:sSub>
                      <m:r>
                        <a:rPr lang="en-US" altLang="zh-CN" b="1" i="1" kern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𝑲</m:t>
                          </m:r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+(</m:t>
                          </m:r>
                          <m:sSubSup>
                            <m:sSubSupPr>
                              <m:ctrlPr>
                                <a:rPr lang="en-US" altLang="zh-CN" b="1" i="1" kern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kern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kern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𝒉</m:t>
                              </m:r>
                            </m:sub>
                            <m:sup>
                              <m:r>
                                <a:rPr lang="en-US" altLang="zh-CN" b="1" i="1" kern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𝒄</m:t>
                              </m:r>
                            </m:sup>
                          </m:sSubSup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)×</m:t>
                          </m:r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]×</m:t>
                          </m:r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num>
                        <m:den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𝑲</m:t>
                          </m:r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</m:t>
                          </m:r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这也是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CONV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缓存所需的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最小</a:t>
                </a:r>
                <a:r>
                  <a:rPr lang="en-US" altLang="zh-CN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Bank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数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；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如果存在多余的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Bank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，剩余的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𝑩</m:t>
                        </m:r>
                      </m:e>
                      <m:sub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𝒕𝒐𝒕𝒂𝒍</m:t>
                        </m:r>
                      </m:sub>
                    </m:sSub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Sup>
                      <m:sSubSupPr>
                        <m:ctrlP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f</m:t>
                        </m:r>
                      </m:sup>
                    </m:sSubSup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个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Bank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将进一步合并为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𝑩</m:t>
                        </m:r>
                      </m:e>
                      <m:sub>
                        <m: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个虚拟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Bank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。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98" y="1508128"/>
                <a:ext cx="6300700" cy="4705840"/>
              </a:xfrm>
              <a:prstGeom prst="rect">
                <a:avLst/>
              </a:prstGeom>
              <a:blipFill rotWithShape="1">
                <a:blip r:embed="rId1"/>
                <a:stretch>
                  <a:fillRect l="-6" r="10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 bwMode="auto">
          <a:xfrm>
            <a:off x="7824192" y="3501008"/>
            <a:ext cx="792088" cy="302433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8112224" y="3429000"/>
            <a:ext cx="792088" cy="2796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1" r="41115" b="39101"/>
          <a:stretch>
            <a:fillRect/>
          </a:stretch>
        </p:blipFill>
        <p:spPr>
          <a:xfrm>
            <a:off x="7141922" y="980728"/>
            <a:ext cx="4642710" cy="57606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11136560" y="1196752"/>
            <a:ext cx="864096" cy="1800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1604611" y="3708648"/>
            <a:ext cx="360039" cy="26006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7284131" y="4633689"/>
            <a:ext cx="4320480" cy="20882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5.2.3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基于融合数据模式的存储划分</a:t>
            </a:r>
            <a:endParaRPr lang="zh-CN" altLang="en-US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415480" y="837218"/>
                <a:ext cx="7781812" cy="5763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融合数据模式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b="1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1" i="1" ker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P</m:t>
                        </m:r>
                      </m:e>
                    </m:acc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CONV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层中，每个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输入特征点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可表示为：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2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P</m:t>
                        </m:r>
                      </m:e>
                    </m:acc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</m:d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𝒄𝒉</m:t>
                        </m:r>
                      </m:e>
                      <m:sub>
                        <m: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𝒊𝒏</m:t>
                        </m:r>
                      </m:sub>
                    </m:sSub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其中：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2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𝒓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i="1" kern="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</a:t>
                </a:r>
                <a:endParaRPr lang="en-US" altLang="zh-CN" b="1" i="1" kern="0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2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i="1" kern="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</a:t>
                </a:r>
                <a:endParaRPr lang="zh-CN" altLang="en-US" b="1" i="1" kern="0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为了实现融合数据模式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b="1" i="1" ker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1" i="1" ker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P</m:t>
                        </m:r>
                      </m:e>
                    </m:acc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并行访问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b="1" i="1" ker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1" i="1" ker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P</m:t>
                        </m:r>
                      </m:e>
                    </m:acc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中每个数据点需要映射到一个单独的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Bank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每个卷积层的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输出特征图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根据相同的规则被写回到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Multi-Bank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片上缓存，并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用作下一层的输入特征图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837218"/>
                <a:ext cx="7781812" cy="5763309"/>
              </a:xfrm>
              <a:prstGeom prst="rect">
                <a:avLst/>
              </a:prstGeom>
              <a:blipFill rotWithShape="1">
                <a:blip r:embed="rId1"/>
                <a:stretch>
                  <a:fillRect l="-1" t="-5" r="8" b="-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 bwMode="auto">
          <a:xfrm>
            <a:off x="8112224" y="3429000"/>
            <a:ext cx="792088" cy="2796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5.2.3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基于融合数据模式的存储划分</a:t>
            </a:r>
            <a:endParaRPr lang="zh-CN" altLang="en-US" sz="36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t="60899"/>
          <a:stretch>
            <a:fillRect/>
          </a:stretch>
        </p:blipFill>
        <p:spPr>
          <a:xfrm>
            <a:off x="5159896" y="2204864"/>
            <a:ext cx="6420954" cy="32093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35360" y="2204864"/>
                <a:ext cx="4752528" cy="31393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spcBef>
                    <a:spcPts val="12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为了支持数据重用，使用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寄存器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来存储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e>
                      <m:sub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𝒖</m:t>
                        </m:r>
                      </m:sub>
                    </m:sSub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输入点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 algn="just">
                  <a:spcBef>
                    <a:spcPts val="18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缓存控制器将寄存器中的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输入特征点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分发给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CONV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阵列；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 algn="just">
                  <a:spcBef>
                    <a:spcPts val="1800"/>
                  </a:spcBef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卷积核中每个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输入特征点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被顺序输入到相应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PE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阵列的行中。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204864"/>
                <a:ext cx="4752528" cy="3139321"/>
              </a:xfrm>
              <a:prstGeom prst="rect">
                <a:avLst/>
              </a:prstGeom>
              <a:blipFill rotWithShape="1">
                <a:blip r:embed="rId2"/>
                <a:stretch>
                  <a:fillRect l="-2" t="-5" r="6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5.2.3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基于融合数据模式的存储划分</a:t>
            </a:r>
            <a:endParaRPr lang="zh-CN" altLang="en-US" sz="36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t="60899"/>
          <a:stretch>
            <a:fillRect/>
          </a:stretch>
        </p:blipFill>
        <p:spPr>
          <a:xfrm>
            <a:off x="479376" y="2492896"/>
            <a:ext cx="5551112" cy="27745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6240016" y="1271782"/>
                <a:ext cx="5688632" cy="484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图中最小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Bank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数为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endParaRPr lang="en-US" altLang="zh-CN" b="1" i="1" kern="0" dirty="0">
                  <a:solidFill>
                    <a:srgbClr val="FF000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kern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𝑩𝒎</m:t>
                      </m:r>
                      <m:r>
                        <a:rPr lang="en-US" altLang="zh-CN" b="1" i="1" kern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𝟏𝟖</m:t>
                          </m:r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/(</m:t>
                          </m:r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1" i="1" kern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1" i="1" kern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𝟑</m:t>
                      </m:r>
                    </m:oMath>
                  </m:oMathPara>
                </a14:m>
                <a:endParaRPr lang="en-US" altLang="zh-CN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需要</a:t>
                </a:r>
                <a14:m>
                  <m:oMath xmlns:m="http://schemas.openxmlformats.org/officeDocument/2006/math"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个时钟周期内从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3-Bank CONV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缓存中取出</a:t>
                </a:r>
                <a14:m>
                  <m:oMath xmlns:m="http://schemas.openxmlformats.org/officeDocument/2006/math"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𝟏𝟖</m:t>
                    </m:r>
                    <m:r>
                      <a:rPr lang="en-US" altLang="zh-CN" b="1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个输入数据。然后当前输入数据存储在寄存器中，与先前加载的</a:t>
                </a:r>
                <a14:m>
                  <m:oMath xmlns:m="http://schemas.openxmlformats.org/officeDocument/2006/math"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𝟏𝟖</m:t>
                    </m:r>
                    <m:r>
                      <a:rPr lang="en-US" altLang="zh-CN" b="1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个输入数据组成完整的</a:t>
                </a:r>
                <a14:m>
                  <m:oMath xmlns:m="http://schemas.openxmlformats.org/officeDocument/2006/math"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𝟏𝟖</m:t>
                    </m:r>
                    <m:r>
                      <a:rPr lang="en-US" altLang="zh-CN" b="1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个输入数据；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由于</a:t>
                </a:r>
                <a14:m>
                  <m:oMath xmlns:m="http://schemas.openxmlformats.org/officeDocument/2006/math"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𝟏𝟔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PE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需要并行执行，</a:t>
                </a:r>
                <a14:m>
                  <m:oMath xmlns:m="http://schemas.openxmlformats.org/officeDocument/2006/math"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𝟏𝟖</m:t>
                    </m:r>
                    <m:r>
                      <a:rPr lang="en-US" altLang="zh-CN" b="1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个数据点将作为</a:t>
                </a:r>
                <a14:m>
                  <m:oMath xmlns:m="http://schemas.openxmlformats.org/officeDocument/2006/math"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𝟏𝟔</m:t>
                    </m:r>
                    <m:r>
                      <a:rPr lang="en-US" altLang="zh-CN" b="1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输入特征点；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每个</a:t>
                </a:r>
                <a14:m>
                  <m:oMath xmlns:m="http://schemas.openxmlformats.org/officeDocument/2006/math"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输入特征点将通过左侧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I/O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端口顺序地送入一行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PE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中。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1271782"/>
                <a:ext cx="5688632" cy="4846320"/>
              </a:xfrm>
              <a:prstGeom prst="rect">
                <a:avLst/>
              </a:prstGeom>
              <a:blipFill rotWithShape="1">
                <a:blip r:embed="rId2"/>
                <a:stretch>
                  <a:fillRect l="-9" t="-11" r="3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5.2.4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按需动态阵列划分</a:t>
            </a:r>
            <a:endParaRPr lang="zh-CN" altLang="en-US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393" y="908720"/>
            <a:ext cx="3816424" cy="58289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807968" y="2060848"/>
            <a:ext cx="554461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多层并行计算数据流的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性能取决于 </a:t>
            </a:r>
            <a:r>
              <a:rPr lang="en-US" altLang="zh-CN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阵列的划分结果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。给定一个特定的神经网络，通过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阵列和</a:t>
            </a:r>
            <a:r>
              <a:rPr lang="en-US" altLang="zh-CN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Bank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的一组最佳分割参数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，从而获得最高的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利用率和最佳性能。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5.2.4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按需动态阵列划分</a:t>
            </a:r>
            <a:endParaRPr lang="zh-CN" altLang="en-US" sz="3600" b="1" dirty="0"/>
          </a:p>
        </p:txBody>
      </p:sp>
      <p:sp>
        <p:nvSpPr>
          <p:cNvPr id="4" name="矩形 3"/>
          <p:cNvSpPr/>
          <p:nvPr/>
        </p:nvSpPr>
        <p:spPr>
          <a:xfrm>
            <a:off x="335360" y="1340768"/>
            <a:ext cx="5112568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多层并行计算数据流的本质是构建一个前向计算过程的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流水线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多层并行计算数据流通过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重叠当前批的卷积层与前一批的全连接层</a:t>
            </a:r>
            <a:r>
              <a:rPr lang="en-US" altLang="zh-CN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循环层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两个连续的流水线阶段安排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同一个批次的神经网络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选择较慢的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流水线阶段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作为流水线的启动间隔（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Initiation Interval, II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58146"/>
          <a:stretch>
            <a:fillRect/>
          </a:stretch>
        </p:blipFill>
        <p:spPr>
          <a:xfrm>
            <a:off x="5519936" y="2348880"/>
            <a:ext cx="6519206" cy="285623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5.2.4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按需动态阵列划分</a:t>
            </a:r>
            <a:endParaRPr lang="zh-CN" altLang="en-US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393" y="908720"/>
            <a:ext cx="3816424" cy="58289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4871864" y="1412776"/>
                <a:ext cx="7128792" cy="4596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算法中，首先检查当前迭代的变量</a:t>
                </a:r>
                <a:r>
                  <a:rPr lang="zh-CN" altLang="en-US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𝑩𝑺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sSubSup>
                      <m:sSubSupPr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sub>
                      <m:sup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sup>
                    </m:sSubSup>
                  </m:oMath>
                </a14:m>
                <a:r>
                  <a:rPr lang="zh-CN" altLang="en-US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，如果不满足，将尝试下一组变量（第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6~7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行）；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然后计算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卷积层的总计算周期数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（第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8~10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行）；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在多层并行计算数据流中，</a:t>
                </a:r>
                <a:r>
                  <a:rPr lang="zh-CN" altLang="en-US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𝑯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altLang="zh-CN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sub>
                      <m:sup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sup>
                    </m:sSubSup>
                  </m:oMath>
                </a14:m>
                <a:r>
                  <a:rPr lang="zh-CN" altLang="en-US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𝑯</m:t>
                    </m:r>
                    <m:r>
                      <a:rPr lang="en-US" altLang="zh-CN" b="1" i="1" kern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kern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个点被分块并分配在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sub>
                      <m:sup>
                        <m: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sup>
                    </m:sSubSup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PE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上；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由于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每个</a:t>
                </a:r>
                <a:r>
                  <a:rPr lang="en-US" altLang="zh-CN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PE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可以同时处理</a:t>
                </a:r>
                <a14:m>
                  <m:oMath xmlns:m="http://schemas.openxmlformats.org/officeDocument/2006/math">
                    <m:r>
                      <a:rPr lang="zh-CN" altLang="en-US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𝜽</m:t>
                    </m:r>
                  </m:oMath>
                </a14:m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en-US" altLang="zh-CN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MAC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zh-CN" altLang="en-US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𝜽</m:t>
                        </m:r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sub>
                      <m:sup>
                        <m: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sup>
                    </m:sSubSup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个输出通道将被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并行处理</a:t>
                </a:r>
                <a:endParaRPr lang="zh-CN" altLang="en-US" b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1412776"/>
                <a:ext cx="7128792" cy="4596451"/>
              </a:xfrm>
              <a:prstGeom prst="rect">
                <a:avLst/>
              </a:prstGeom>
              <a:blipFill rotWithShape="1">
                <a:blip r:embed="rId2"/>
                <a:stretch>
                  <a:fillRect l="-2" t="-12" r="6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8750" y="1043940"/>
            <a:ext cx="3993515" cy="469138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动态重构、数据驱动</a:t>
            </a:r>
            <a:endParaRPr lang="en-US" altLang="zh-CN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支持</a:t>
            </a:r>
            <a:r>
              <a:rPr lang="zh-CN" altLang="en-US" sz="2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核心运算部件、处理单元</a:t>
            </a:r>
            <a:r>
              <a:rPr lang="en-US" altLang="zh-CN" sz="2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sz="2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sz="2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阵列以及计算模式</a:t>
            </a:r>
            <a:r>
              <a:rPr lang="en-US" altLang="zh-CN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4</a:t>
            </a:r>
            <a:r>
              <a:rPr lang="zh-CN" altLang="en-US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个层次</a:t>
            </a:r>
            <a:r>
              <a:rPr lang="en-US" altLang="zh-CN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</a:t>
            </a:r>
            <a:r>
              <a:rPr lang="zh-CN" altLang="en-US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粒度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的硬件动态重构；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灵活支持各种</a:t>
            </a:r>
            <a:r>
              <a:rPr lang="zh-CN" altLang="en-US" sz="2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复杂级联结构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zh-CN" altLang="en-US" sz="2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混合精度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网络运算，可通过适配不同访存比，提高资源利用率，降低能耗。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5.2.1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系统总体架构</a:t>
            </a:r>
            <a:endParaRPr lang="zh-CN" altLang="en-US" sz="3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5880" y="1055622"/>
            <a:ext cx="7679860" cy="509443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4353707" y="6190689"/>
            <a:ext cx="7679860" cy="504056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多粒度可重构计算架构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——Thinker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759825" y="3141980"/>
            <a:ext cx="3024505" cy="28073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5.2.4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按需动态阵列划分</a:t>
            </a:r>
            <a:endParaRPr lang="zh-CN" altLang="en-US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393" y="908720"/>
            <a:ext cx="3816424" cy="58289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5159896" y="1802384"/>
                <a:ext cx="6840760" cy="4041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（"/>
                        <m:endChr m:val="）"/>
                        <m:ctrlPr>
                          <a:rPr lang="zh-CN" altLang="en-US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kern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b="1" i="1" kern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𝑲</m:t>
                            </m:r>
                          </m:e>
                          <m:sup>
                            <m:r>
                              <a:rPr lang="en-US" altLang="zh-CN" b="1" i="1" kern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b="1" i="1" kern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1" i="1" kern="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Ch</m:t>
                            </m:r>
                          </m:e>
                          <m:sub>
                            <m:r>
                              <a:rPr lang="en-US" altLang="zh-CN" b="1" i="1" kern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是计算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一个输出特征点所消耗的周期数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数据传输量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除以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每个时钟周期传输的数据</a:t>
                </a:r>
                <a14:m>
                  <m:oMath xmlns:m="http://schemas.openxmlformats.org/officeDocument/2006/math"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𝑩𝑾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，得到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数据传输时间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，这将成为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存储密集型层的瓶颈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ConvNet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执行周期的最终数量是每个卷积层中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CC</m:t>
                        </m:r>
                      </m:e>
                      <m:sub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𝒄𝒐𝒏𝒗</m:t>
                        </m:r>
                      </m:sub>
                    </m:sSub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trans</m:t>
                        </m:r>
                      </m:sub>
                    </m:sSub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中较大者的总和（第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行）。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1802384"/>
                <a:ext cx="6840760" cy="4041619"/>
              </a:xfrm>
              <a:prstGeom prst="rect">
                <a:avLst/>
              </a:prstGeom>
              <a:blipFill rotWithShape="1">
                <a:blip r:embed="rId2"/>
                <a:stretch>
                  <a:fillRect l="-8" t="-6" r="6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5.2.4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按需动态阵列划分</a:t>
            </a:r>
            <a:endParaRPr lang="zh-CN" altLang="en-US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376" y="908720"/>
            <a:ext cx="3888432" cy="59389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4943872" y="1124744"/>
                <a:ext cx="6840760" cy="5081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接下来以类似的方式计算全连接层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循环层的执行周期数（第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11~13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行）；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一个批次中的每个前向计算过程在一个特定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PE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行上执行，并且输出特征点分布在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sub>
                    </m:sSub>
                    <m:r>
                      <a:rPr lang="en-US" altLang="zh-CN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Sup>
                      <m:sSubSupPr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sub>
                      <m:sup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sup>
                    </m:sSubSup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列上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𝑭𝑪</m:t>
                        </m:r>
                      </m:e>
                      <m:sub>
                        <m: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等于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计算一个输出特征点的周期数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全连接层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循环层的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trans</m:t>
                        </m:r>
                      </m:sub>
                    </m:sSub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由权重的传输周期数决定；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Pooling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RNN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门控的处理时间可以隐藏在卷积层或全连接层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循环层的计算周期中。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1124744"/>
                <a:ext cx="6840760" cy="5081135"/>
              </a:xfrm>
              <a:prstGeom prst="rect">
                <a:avLst/>
              </a:prstGeom>
              <a:blipFill rotWithShape="1">
                <a:blip r:embed="rId2"/>
                <a:stretch>
                  <a:fillRect l="-6" t="-3"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5.2.4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按需动态阵列划分</a:t>
            </a:r>
            <a:endParaRPr lang="zh-CN" altLang="en-US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376" y="908720"/>
            <a:ext cx="3888432" cy="593892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43872" y="1124744"/>
            <a:ext cx="6840760" cy="5151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同一批次的计算周期数由速度较慢的子阵列决定（第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行）；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类似的，通过给每层分配整个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阵列，可以获得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逐层计算数据流的性能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因此给定一个神经网络，可以找到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最佳的计算数据流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逐层计算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多层并行计算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）以及相应的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阵列划分参数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5.2.5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编译流程</a:t>
            </a:r>
            <a:endParaRPr lang="zh-CN" altLang="en-US" sz="3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908720"/>
            <a:ext cx="5616749" cy="5949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5879976" y="1039504"/>
                <a:ext cx="6096000" cy="568771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 algn="just"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集成编译流程：导入混合NN参数和芯片规范后，分区模型首先进入遍历循环（步骤1）；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在每次迭代中，固定一组可行变量</a:t>
                </a:r>
                <a:r>
                  <a:rPr lang="zh-CN" altLang="en-US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sub>
                      <m:sup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sup>
                    </m:sSubSup>
                  </m:oMath>
                </a14:m>
                <a:r>
                  <a:rPr lang="zh-CN" altLang="en-US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sub>
                      <m:sup>
                        <m:r>
                          <a:rPr lang="en-US" altLang="zh-CN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sup>
                    </m:sSubSup>
                  </m:oMath>
                </a14:m>
                <a:r>
                  <a:rPr lang="zh-CN" altLang="en-US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sub>
                      <m:sup>
                        <m: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sup>
                    </m:sSubSup>
                  </m:oMath>
                </a14:m>
                <a:r>
                  <a:rPr lang="zh-CN" altLang="en-US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sub>
                      <m:sup>
                        <m:r>
                          <a:rPr lang="en-US" altLang="zh-CN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sup>
                    </m:sSubSup>
                  </m:oMath>
                </a14:m>
                <a:r>
                  <a:rPr lang="zh-CN" altLang="en-US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BS</a:t>
                </a:r>
                <a:r>
                  <a:rPr lang="zh-CN" altLang="en-US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则所提出的</a:t>
                </a:r>
                <a:r>
                  <a:rPr lang="en-US" altLang="zh-CN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Bank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划分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技术用于生成优化的缓冲区划分结果（步骤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）；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接下来，可以通过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  <a:r>
                  <a:rPr lang="en-US" altLang="zh-CN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计算给定循环变量下的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kern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kern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𝑪𝑪</m:t>
                        </m:r>
                      </m:e>
                      <m:sub>
                        <m:r>
                          <a:rPr lang="en-US" altLang="zh-CN" b="1" i="1" kern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𝑨𝑷</m:t>
                        </m:r>
                      </m:sub>
                    </m:sSub>
                  </m:oMath>
                </a14:m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（步骤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）。遍历之后，比较</a:t>
                </a:r>
                <a:r>
                  <a:rPr lang="en-US" altLang="zh-CN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TM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流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流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的性能，以确定最终映射策略（步骤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）；</a:t>
                </a:r>
                <a:endParaRPr lang="en-US" altLang="zh-CN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最后，分别根据</a:t>
                </a:r>
                <a:r>
                  <a:rPr lang="en-US" altLang="zh-CN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结果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网络拓扑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生成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阵列参数和层参数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1039504"/>
                <a:ext cx="6096000" cy="5687711"/>
              </a:xfrm>
              <a:prstGeom prst="rect">
                <a:avLst/>
              </a:prstGeom>
              <a:blipFill rotWithShape="1">
                <a:blip r:embed="rId2"/>
                <a:stretch>
                  <a:fillRect l="-8" r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5.2.5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实时加载过程</a:t>
            </a:r>
            <a:endParaRPr lang="zh-CN" altLang="en-US" sz="3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56" y="2132856"/>
            <a:ext cx="5825900" cy="33123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69320" y="1412776"/>
            <a:ext cx="6306904" cy="484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Thinker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处理器通常作为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协处理器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在执行混合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NN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之前，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数组和层参数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加载到</a:t>
            </a:r>
            <a:r>
              <a:rPr lang="en-US" altLang="zh-CN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Thinker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的参数缓冲区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，并将</a:t>
            </a:r>
            <a:r>
              <a:rPr lang="en-US" altLang="zh-CN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配置字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加载到配置缓冲区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在运行期间，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输入数据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权重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发送到</a:t>
            </a:r>
            <a:r>
              <a:rPr lang="en-US" altLang="zh-CN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Thinker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的数据缓冲区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Thinker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的配置过程左图所示，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有限状态控制器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存储在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参数缓冲器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的地址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处的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阵列参数字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，该字指示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工作模式（</a:t>
            </a:r>
            <a:r>
              <a:rPr lang="en-US" altLang="zh-CN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流或</a:t>
            </a:r>
            <a:r>
              <a:rPr lang="en-US" altLang="zh-CN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流）、划分参数、</a:t>
            </a:r>
            <a:r>
              <a:rPr lang="en-US" altLang="zh-CN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BS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和神经层的数量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（步骤1）</a:t>
            </a:r>
            <a:endParaRPr lang="zh-CN" altLang="en-US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5.2.5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实时加载过程</a:t>
            </a:r>
            <a:endParaRPr lang="zh-CN" altLang="en-US" sz="3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16" y="1786900"/>
            <a:ext cx="5825900" cy="33123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913016" y="1988840"/>
            <a:ext cx="6306904" cy="3276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然后，读取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层参数字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（步骤2）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。根据这些参数字，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有限状态控制器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识别每个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的功能，并在配置缓冲器中为每个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生成配置字的索引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（步骤3）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最后，从存储在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配置缓冲器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中的总共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个字（通用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个字（超级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）中选择每个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的对应配置字，并在一个周期内发送到</a:t>
            </a:r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阵列</a:t>
            </a:r>
            <a:endParaRPr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5.2.6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性能评估</a:t>
            </a:r>
            <a:endParaRPr kumimoji="1" lang="zh-CN" altLang="en-US" sz="3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35960" y="1086246"/>
            <a:ext cx="626469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Thinker</a:t>
            </a:r>
            <a:r>
              <a:rPr kumimoji="1"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65nm</a:t>
            </a:r>
            <a:r>
              <a:rPr kumimoji="1"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LP CMOS</a:t>
            </a:r>
            <a:r>
              <a:rPr kumimoji="1"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工艺流片</a:t>
            </a:r>
            <a:endParaRPr kumimoji="1"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200MHz</a:t>
            </a:r>
            <a:r>
              <a:rPr kumimoji="1"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的标称频率和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1.2V</a:t>
            </a:r>
            <a:r>
              <a:rPr kumimoji="1"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电压下，峰值吞吐率达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409.6GOP</a:t>
            </a:r>
            <a:r>
              <a:rPr kumimoji="1"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，功耗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386mW</a:t>
            </a:r>
            <a:r>
              <a:rPr kumimoji="1"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，能效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1.06TOP/W</a:t>
            </a:r>
            <a:endParaRPr kumimoji="1"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10MHz</a:t>
            </a:r>
            <a:r>
              <a:rPr kumimoji="1"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频率和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0.67V</a:t>
            </a:r>
            <a:r>
              <a:rPr kumimoji="1"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电压下，吞吐率和功耗分别为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20.4GOP</a:t>
            </a:r>
            <a:r>
              <a:rPr kumimoji="1"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4mW</a:t>
            </a:r>
            <a:r>
              <a:rPr kumimoji="1"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，对应能效高达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5.09TOP/W</a:t>
            </a:r>
            <a:endParaRPr kumimoji="1"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344" y="980728"/>
            <a:ext cx="5305425" cy="536257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5.2.6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性能评估</a:t>
            </a:r>
            <a:endParaRPr kumimoji="1" lang="zh-CN" altLang="en-US" sz="3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9176" y="1253081"/>
            <a:ext cx="4615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比特宽度自适应计算性能分析</a:t>
            </a:r>
            <a:endParaRPr lang="zh-CN" altLang="en-US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176" y="2204864"/>
            <a:ext cx="11173648" cy="238913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261140" y="4725144"/>
            <a:ext cx="36697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吞吐率提高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91%</a:t>
            </a:r>
            <a:endParaRPr lang="en-US" altLang="zh-CN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能效平均提高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1.93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lang="zh-CN" altLang="en-US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5.2.6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性能评估</a:t>
            </a:r>
            <a:endParaRPr kumimoji="1" lang="zh-CN" altLang="en-US" sz="3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9376" y="1266619"/>
            <a:ext cx="4307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kumimoji="1"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按需动态阵列划分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性能分析</a:t>
            </a:r>
            <a:endParaRPr lang="zh-CN" altLang="en-US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384" y="2204864"/>
            <a:ext cx="11336691" cy="250831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511824" y="4941168"/>
            <a:ext cx="54058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r>
              <a:rPr kumimoji="1"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利用率提高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13.7%</a:t>
            </a:r>
            <a:endParaRPr kumimoji="1"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能效提高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1.11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kumimoji="1"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5.2.6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性能评估</a:t>
            </a:r>
            <a:endParaRPr kumimoji="1" lang="zh-CN" altLang="en-US" sz="3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2964" y="1325089"/>
            <a:ext cx="5846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kumimoji="1"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基于融合数据模式的存储划分</a:t>
            </a:r>
            <a:r>
              <a:rPr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性能分析</a:t>
            </a:r>
            <a:endParaRPr lang="zh-CN" altLang="en-US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79776" y="5013176"/>
            <a:ext cx="52393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计算吞吐率提高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1.11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kumimoji="1"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能效提高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1.17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kumimoji="1"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8687" y="2348880"/>
            <a:ext cx="10334625" cy="239077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19337" y="2132856"/>
            <a:ext cx="4176464" cy="1008112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324" y="1055622"/>
            <a:ext cx="4281383" cy="5472608"/>
          </a:xfrm>
          <a:prstGeom prst="rect">
            <a:avLst/>
          </a:prstGeom>
          <a:ln w="2540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整体架构由</a:t>
            </a:r>
            <a:r>
              <a:rPr lang="zh-CN" altLang="en-US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运算模块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zh-CN" altLang="en-US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存储模块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zh-CN" altLang="en-US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控制模块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组成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运算：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以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块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16×16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个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组成的可重构异构阵列为核心；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存储：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缓存控制器（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Buffer Ctrl)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管理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个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144KB Multi-Bank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片上缓存，为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阵列提供数据；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控制：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系统整体执行由有限状态控制器（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Finite-state Controller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）控制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;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5.2.1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系统总体架构</a:t>
            </a:r>
            <a:endParaRPr lang="zh-CN" altLang="en-US" sz="3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4812" y="1055622"/>
            <a:ext cx="7679860" cy="509443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4464812" y="6190689"/>
            <a:ext cx="7679860" cy="504056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多粒度可重构计算架构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——Thinker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8760296" y="2348880"/>
            <a:ext cx="3168352" cy="3661138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19380" y="3213100"/>
            <a:ext cx="4176395" cy="1932305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519936" y="3070402"/>
            <a:ext cx="2232248" cy="2590845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eaLnBrk="1" hangingPunct="1"/>
            <a:endParaRPr lang="zh-CN" altLang="en-US" sz="1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464152" y="1124744"/>
            <a:ext cx="4392488" cy="108012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19380" y="5203190"/>
            <a:ext cx="4176395" cy="141478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5.2.6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性能评估</a:t>
            </a:r>
            <a:endParaRPr kumimoji="1" lang="zh-CN" altLang="en-US" sz="3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392" y="1268760"/>
            <a:ext cx="11039475" cy="44291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87688" y="5972849"/>
            <a:ext cx="6120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不同技术方案能效对比</a:t>
            </a:r>
            <a:endParaRPr kumimoji="1"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4"/>
          <a:stretch>
            <a:fillRect/>
          </a:stretch>
        </p:blipFill>
        <p:spPr>
          <a:xfrm>
            <a:off x="3054456" y="1556792"/>
            <a:ext cx="6083086" cy="4049901"/>
          </a:xfrm>
          <a:prstGeom prst="rect">
            <a:avLst/>
          </a:prstGeom>
        </p:spPr>
      </p:pic>
    </p:spTree>
  </p:cSld>
  <p:clrMapOvr>
    <a:masterClrMapping/>
  </p:clrMapOvr>
  <p:transition advClick="0" advTm="18369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675" y="1340485"/>
            <a:ext cx="6363970" cy="27343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010" y="1056005"/>
            <a:ext cx="4654550" cy="564578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359" y="1071720"/>
            <a:ext cx="4320480" cy="547260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通过可配置的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I/O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和解码器单元（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Configurable I/O &amp;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）加载权重和配置信息；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个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1KB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共享权重缓存（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Weight Buffer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;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个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16KB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本地缓存（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Local Buffer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）为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阵列准备权重数据；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5.2.1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系统总体架构</a:t>
            </a:r>
            <a:endParaRPr lang="zh-CN" altLang="en-US" sz="3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4812" y="1055622"/>
            <a:ext cx="7679860" cy="509443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4464812" y="6190689"/>
            <a:ext cx="7679860" cy="504056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多粒度可重构计算架构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——Thinker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40367" y="1071720"/>
            <a:ext cx="4176464" cy="1565192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40367" y="2708920"/>
            <a:ext cx="4176464" cy="936104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40367" y="3723219"/>
            <a:ext cx="4176464" cy="144016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591944" y="1268760"/>
            <a:ext cx="1800200" cy="792088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591048" y="2273986"/>
            <a:ext cx="1800200" cy="758970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9048327" y="2636912"/>
            <a:ext cx="2736305" cy="504056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359" y="1071720"/>
            <a:ext cx="4320480" cy="547260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每个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内部核心运算部件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MAC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均</a:t>
            </a:r>
            <a:r>
              <a:rPr lang="zh-CN" altLang="en-US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支持位宽自适应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；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每个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支持不同类型神经网络算子重构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；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PE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阵列</a:t>
            </a:r>
            <a:r>
              <a:rPr lang="zh-CN" altLang="en-US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可按需划分为不同功能子阵列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；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可支持不同网络结构重构计算模式，</a:t>
            </a:r>
            <a:r>
              <a:rPr lang="zh-CN" altLang="en-US" sz="2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最大化数据复用以最小化数据不必要搬移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带来的性能功耗损失，提升整体能效。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5.2.1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系统总体架构</a:t>
            </a:r>
            <a:endParaRPr lang="zh-CN" altLang="en-US" sz="3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4812" y="1055622"/>
            <a:ext cx="7679860" cy="509443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4464812" y="6190689"/>
            <a:ext cx="7679860" cy="504056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多粒度可重构计算架构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——Thinker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9048328" y="3212976"/>
            <a:ext cx="2736304" cy="2304256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5.2.1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位宽自适应</a:t>
            </a:r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endParaRPr lang="zh-CN" altLang="en-US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36" y="1340768"/>
            <a:ext cx="7056784" cy="479217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119336" y="3717032"/>
            <a:ext cx="6480720" cy="2376264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32104" y="1128446"/>
            <a:ext cx="4982552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8bit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模式：</a:t>
            </a:r>
            <a:endParaRPr lang="en-US" altLang="zh-CN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当权重位宽</a:t>
            </a:r>
            <a:r>
              <a:rPr lang="zh-CN" altLang="en-US" sz="2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小于</a:t>
            </a:r>
            <a:r>
              <a:rPr lang="en-US" altLang="zh-CN" sz="2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8bit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时，两个权重被拼接为一个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16bit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权重，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高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8bit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和低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8bit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分别在两个乘法器上与相同的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16bit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输入数据相乘，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每个乘法器结果表示为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25bit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，两个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25bit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拼接为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50bit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，并通过</a:t>
            </a:r>
            <a:r>
              <a:rPr lang="en-US" altLang="zh-CN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S11</a:t>
            </a: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选通输出，</a:t>
            </a:r>
            <a:endParaRPr lang="en-US" altLang="zh-CN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两个操作在两个独立乘法器上进行，无需保护间隔。</a:t>
            </a:r>
            <a:endParaRPr lang="zh-CN" altLang="en-US" sz="2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6632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5.2.1 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位宽自适应</a:t>
            </a:r>
            <a:r>
              <a:rPr kumimoji="1" lang="en-US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endParaRPr lang="zh-CN" altLang="en-US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36" y="1340768"/>
            <a:ext cx="7056784" cy="479217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137776" y="1360588"/>
            <a:ext cx="6480720" cy="2376264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104112" y="1916832"/>
                <a:ext cx="5087888" cy="31393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en-US" altLang="zh-CN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16bit</a:t>
                </a:r>
                <a:r>
                  <a:rPr lang="zh-CN" altLang="en-US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模式：</a:t>
                </a:r>
                <a:endParaRPr lang="en-US" altLang="zh-CN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342900" indent="-342900" algn="just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200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当权重位宽</a:t>
                </a:r>
                <a:r>
                  <a:rPr lang="zh-CN" altLang="en-US" sz="22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大于</a:t>
                </a:r>
                <a:r>
                  <a:rPr lang="en-US" altLang="zh-CN" sz="22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8bit</a:t>
                </a:r>
                <a:r>
                  <a:rPr lang="zh-CN" altLang="en-US" sz="2200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时，两个乘法器组合为一个</a:t>
                </a:r>
                <a14:m>
                  <m:oMath xmlns:m="http://schemas.openxmlformats.org/officeDocument/2006/math">
                    <m:r>
                      <a:rPr lang="en-US" altLang="zh-CN" sz="2200" b="1" i="1" kern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宋体" panose="02010600030101010101" pitchFamily="2" charset="-122"/>
                      </a:rPr>
                      <m:t>𝟏𝟔</m:t>
                    </m:r>
                    <m:r>
                      <a:rPr lang="en-US" altLang="zh-CN" sz="2200" b="1" i="1" kern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×</m:t>
                    </m:r>
                    <m:r>
                      <a:rPr lang="en-US" altLang="zh-CN" sz="2200" b="1" i="1" kern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𝟏𝟔</m:t>
                    </m:r>
                  </m:oMath>
                </a14:m>
                <a:r>
                  <a:rPr lang="en-US" altLang="zh-CN" sz="2200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bit</a:t>
                </a:r>
                <a:r>
                  <a:rPr lang="zh-CN" altLang="en-US" sz="2200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的乘法器，</a:t>
                </a:r>
                <a:endParaRPr lang="en-US" altLang="zh-CN" sz="2200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342900" indent="-342900" algn="just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200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高位</a:t>
                </a:r>
                <a:r>
                  <a:rPr lang="en-US" altLang="zh-CN" sz="2200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25bit</a:t>
                </a:r>
                <a:r>
                  <a:rPr lang="zh-CN" altLang="en-US" sz="2200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移位</a:t>
                </a:r>
                <a:r>
                  <a:rPr lang="en-US" altLang="zh-CN" sz="2200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8bit</a:t>
                </a:r>
                <a:r>
                  <a:rPr lang="zh-CN" altLang="en-US" sz="2200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，然后与低</a:t>
                </a:r>
                <a:r>
                  <a:rPr lang="en-US" altLang="zh-CN" sz="2200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25bit</a:t>
                </a:r>
                <a:r>
                  <a:rPr lang="zh-CN" altLang="en-US" sz="2200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部分相加，通过</a:t>
                </a:r>
                <a:r>
                  <a:rPr lang="en-US" altLang="zh-CN" sz="2200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S11</a:t>
                </a:r>
                <a:r>
                  <a:rPr lang="zh-CN" altLang="en-US" sz="2200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选通输出。</a:t>
                </a:r>
                <a:endParaRPr lang="zh-CN" altLang="en-US" sz="2200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1916832"/>
                <a:ext cx="5087888" cy="3139321"/>
              </a:xfrm>
              <a:prstGeom prst="rect">
                <a:avLst/>
              </a:prstGeom>
              <a:blipFill rotWithShape="1">
                <a:blip r:embed="rId2"/>
                <a:stretch>
                  <a:fillRect l="-7" t="-13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tags/tag1.xml><?xml version="1.0" encoding="utf-8"?>
<p:tagLst xmlns:p="http://schemas.openxmlformats.org/presentationml/2006/main">
  <p:tag name="KSO_WM_DIAGRAM_VIRTUALLY_FRAME" val="{&quot;height&quot;:407.0960629921259,&quot;left&quot;:105.40236220472441,&quot;top&quot;:116.91212598425197,&quot;width&quot;:734.618031496063}"/>
</p:tagLst>
</file>

<file path=ppt/tags/tag2.xml><?xml version="1.0" encoding="utf-8"?>
<p:tagLst xmlns:p="http://schemas.openxmlformats.org/presentationml/2006/main">
  <p:tag name="KSO_WM_DIAGRAM_VIRTUALLY_FRAME" val="{&quot;height&quot;:407.0960629921259,&quot;left&quot;:105.40236220472441,&quot;top&quot;:116.91212598425197,&quot;width&quot;:734.618031496063}"/>
</p:tagLst>
</file>

<file path=ppt/tags/tag3.xml><?xml version="1.0" encoding="utf-8"?>
<p:tagLst xmlns:p="http://schemas.openxmlformats.org/presentationml/2006/main">
  <p:tag name="KSO_WM_DIAGRAM_VIRTUALLY_FRAME" val="{&quot;height&quot;:407.0960629921259,&quot;left&quot;:105.40236220472441,&quot;top&quot;:116.91212598425197,&quot;width&quot;:734.618031496063}"/>
</p:tagLst>
</file>

<file path=ppt/tags/tag4.xml><?xml version="1.0" encoding="utf-8"?>
<p:tagLst xmlns:p="http://schemas.openxmlformats.org/presentationml/2006/main">
  <p:tag name="KSO_WM_DIAGRAM_VIRTUALLY_FRAME" val="{&quot;height&quot;:407.0960629921259,&quot;left&quot;:105.40236220472441,&quot;top&quot;:116.91212598425197,&quot;width&quot;:734.618031496063}"/>
</p:tagLst>
</file>

<file path=ppt/tags/tag5.xml><?xml version="1.0" encoding="utf-8"?>
<p:tagLst xmlns:p="http://schemas.openxmlformats.org/presentationml/2006/main">
  <p:tag name="KSO_WM_DIAGRAM_VIRTUALLY_FRAME" val="{&quot;height&quot;:407.0960629921259,&quot;left&quot;:105.40236220472441,&quot;top&quot;:116.91212598425197,&quot;width&quot;:734.618031496063}"/>
</p:tagLst>
</file>

<file path=ppt/tags/tag6.xml><?xml version="1.0" encoding="utf-8"?>
<p:tagLst xmlns:p="http://schemas.openxmlformats.org/presentationml/2006/main">
  <p:tag name="KSO_WM_DIAGRAM_VIRTUALLY_FRAME" val="{&quot;height&quot;:407.0960629921259,&quot;left&quot;:105.40236220472441,&quot;top&quot;:116.91212598425197,&quot;width&quot;:734.618031496063}"/>
</p:tagLst>
</file>

<file path=ppt/tags/tag7.xml><?xml version="1.0" encoding="utf-8"?>
<p:tagLst xmlns:p="http://schemas.openxmlformats.org/presentationml/2006/main">
  <p:tag name="KSO_WM_DIAGRAM_VIRTUALLY_FRAME" val="{&quot;height&quot;:407.0960629921259,&quot;left&quot;:105.40236220472441,&quot;top&quot;:116.91212598425197,&quot;width&quot;:734.618031496063}"/>
</p:tagLst>
</file>

<file path=ppt/tags/tag8.xml><?xml version="1.0" encoding="utf-8"?>
<p:tagLst xmlns:p="http://schemas.openxmlformats.org/presentationml/2006/main">
  <p:tag name="COMMONDATA" val="eyJoZGlkIjoiMzEwNTM5NzYwMDRjMzkwZTVkZjY2ODkwMGIxNGU0OTUifQ=="/>
</p:tagLst>
</file>

<file path=ppt/theme/theme1.xml><?xml version="1.0" encoding="utf-8"?>
<a:theme xmlns:a="http://schemas.openxmlformats.org/drawingml/2006/main" name="默认设计模板">
  <a:themeElements>
    <a:clrScheme name="默认设计模板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FF3300"/>
      </a:hlink>
      <a:folHlink>
        <a:srgbClr val="669900"/>
      </a:folHlink>
    </a:clrScheme>
    <a:fontScheme name="默认设计模板">
      <a:majorFont>
        <a:latin typeface="Tahoma"/>
        <a:ea typeface="黑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  <a:txDef>
      <a:spPr bwMode="auto">
        <a:noFill/>
        <a:ln w="38100" cmpd="dbl" algn="ctr">
          <a:solidFill>
            <a:srgbClr val="990000"/>
          </a:solidFill>
          <a:miter lim="800000"/>
        </a:ln>
      </a:spPr>
      <a:bodyPr wrap="square" rtlCol="0" anchor="ctr">
        <a:spAutoFit/>
      </a:bodyPr>
      <a:lstStyle>
        <a:defPPr defTabSz="609600">
          <a:buFont typeface="Arial" panose="020B0604020202020204" pitchFamily="34" charset="0"/>
          <a:buNone/>
          <a:defRPr sz="1600" b="1" dirty="0">
            <a:solidFill>
              <a:srgbClr val="0033CC"/>
            </a:solidFill>
            <a:latin typeface="仿宋" panose="02010609060101010101" pitchFamily="49" charset="-122"/>
            <a:ea typeface="仿宋" panose="02010609060101010101" pitchFamily="49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FF3300"/>
        </a:hlink>
        <a:folHlink>
          <a:srgbClr val="66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6820</Words>
  <Application>WPS 演示</Application>
  <PresentationFormat>Widescreen</PresentationFormat>
  <Paragraphs>404</Paragraphs>
  <Slides>52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3" baseType="lpstr">
      <vt:lpstr>Arial</vt:lpstr>
      <vt:lpstr>宋体</vt:lpstr>
      <vt:lpstr>Wingdings</vt:lpstr>
      <vt:lpstr>黑体</vt:lpstr>
      <vt:lpstr>仿宋</vt:lpstr>
      <vt:lpstr>Tahoma</vt:lpstr>
      <vt:lpstr>微软雅黑</vt:lpstr>
      <vt:lpstr>Times New Roman</vt:lpstr>
      <vt:lpstr>Cambria Math</vt:lpstr>
      <vt:lpstr>Arial Unicode MS</vt:lpstr>
      <vt:lpstr>默认设计模板</vt:lpstr>
      <vt:lpstr>智能芯片设计 第5章 智能芯片架构设计</vt:lpstr>
      <vt:lpstr>本章内容</vt:lpstr>
      <vt:lpstr>5.2.1 系统总体架构 5.2.2 计算数据流 5.2.3 基于融合数据模式的存储划分 5.2.4 按需动态阵列划分 5.2.5 编译流程与加载 5.2.6 性能评估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太极熊</cp:lastModifiedBy>
  <cp:revision>5006</cp:revision>
  <cp:lastPrinted>2018-11-21T06:51:00Z</cp:lastPrinted>
  <dcterms:created xsi:type="dcterms:W3CDTF">2007-04-28T12:00:00Z</dcterms:created>
  <dcterms:modified xsi:type="dcterms:W3CDTF">2025-05-26T23:13:04Z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29155F1830914D419917409CC014C331_13</vt:lpwstr>
  </property>
  <property fmtid="{D5CDD505-2E9C-101B-9397-08002B2CF9AE}" pid="3" name="KSOProductBuildVer">
    <vt:lpwstr>2052-12.1.0.21171</vt:lpwstr>
  </property>
</Properties>
</file>